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9" r:id="rId3"/>
    <p:sldId id="280" r:id="rId4"/>
    <p:sldId id="257" r:id="rId5"/>
    <p:sldId id="286" r:id="rId6"/>
    <p:sldId id="258" r:id="rId7"/>
    <p:sldId id="259" r:id="rId8"/>
    <p:sldId id="260" r:id="rId9"/>
    <p:sldId id="261" r:id="rId10"/>
    <p:sldId id="263" r:id="rId11"/>
    <p:sldId id="289" r:id="rId12"/>
    <p:sldId id="290" r:id="rId13"/>
    <p:sldId id="287" r:id="rId14"/>
    <p:sldId id="288" r:id="rId15"/>
    <p:sldId id="262" r:id="rId16"/>
    <p:sldId id="291" r:id="rId17"/>
    <p:sldId id="292" r:id="rId18"/>
    <p:sldId id="270" r:id="rId19"/>
    <p:sldId id="293" r:id="rId20"/>
    <p:sldId id="271" r:id="rId21"/>
    <p:sldId id="297" r:id="rId22"/>
    <p:sldId id="272" r:id="rId23"/>
    <p:sldId id="294" r:id="rId24"/>
    <p:sldId id="296" r:id="rId25"/>
    <p:sldId id="295" r:id="rId26"/>
    <p:sldId id="298" r:id="rId27"/>
    <p:sldId id="309" r:id="rId28"/>
    <p:sldId id="311" r:id="rId29"/>
    <p:sldId id="275" r:id="rId30"/>
    <p:sldId id="282" r:id="rId31"/>
    <p:sldId id="283" r:id="rId32"/>
    <p:sldId id="284" r:id="rId33"/>
    <p:sldId id="285" r:id="rId34"/>
    <p:sldId id="301" r:id="rId35"/>
    <p:sldId id="276" r:id="rId36"/>
    <p:sldId id="299" r:id="rId37"/>
    <p:sldId id="277" r:id="rId38"/>
    <p:sldId id="278" r:id="rId39"/>
    <p:sldId id="300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on" initials="MB" lastIdx="0" clrIdx="0">
    <p:extLst>
      <p:ext uri="{19B8F6BF-5375-455C-9EA6-DF929625EA0E}">
        <p15:presenceInfo xmlns:p15="http://schemas.microsoft.com/office/powerpoint/2012/main" userId="S-1-5-21-2049858745-461209493-1546849883-6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AFE"/>
    <a:srgbClr val="FFFFFF"/>
    <a:srgbClr val="F9F9F9"/>
    <a:srgbClr val="FFCC00"/>
    <a:srgbClr val="4BACC6"/>
    <a:srgbClr val="FF0000"/>
    <a:srgbClr val="E4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rednji slog 3 – poudare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vetel slog 1 – poudare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ematski slog 2 – poudarek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4734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1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ukovci\nukci\Uporabniki$\btrplan\Documents\Domoznanstvo\Zveze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'[Tabele_OOK_2010-2013 (6 4 2015).xlsx]Str. 54'!$F$30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(6 4 2015).xlsx]Str. 54'!$A$31:$A$40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(6 4 2015).xlsx]Str. 54'!$F$31:$F$40</c:f>
              <c:numCache>
                <c:formatCode>0.00</c:formatCode>
                <c:ptCount val="10"/>
                <c:pt idx="0">
                  <c:v>11.590550354246862</c:v>
                </c:pt>
                <c:pt idx="1">
                  <c:v>26.239326782067621</c:v>
                </c:pt>
                <c:pt idx="2">
                  <c:v>16.92434315904644</c:v>
                </c:pt>
                <c:pt idx="3">
                  <c:v>5.4763530270944027</c:v>
                </c:pt>
                <c:pt idx="4">
                  <c:v>15.077476200121531</c:v>
                </c:pt>
                <c:pt idx="5">
                  <c:v>35.868437782313386</c:v>
                </c:pt>
                <c:pt idx="6">
                  <c:v>24.941215989250924</c:v>
                </c:pt>
                <c:pt idx="7">
                  <c:v>16.543875186071489</c:v>
                </c:pt>
                <c:pt idx="8">
                  <c:v>36.182801301422998</c:v>
                </c:pt>
                <c:pt idx="9">
                  <c:v>42.451793660385647</c:v>
                </c:pt>
              </c:numCache>
            </c:numRef>
          </c:val>
        </c:ser>
        <c:ser>
          <c:idx val="1"/>
          <c:order val="1"/>
          <c:tx>
            <c:strRef>
              <c:f>'[Tabele_OOK_2010-2013 (6 4 2015).xlsx]Str. 54'!$G$30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(6 4 2015).xlsx]Str. 54'!$A$31:$A$40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(6 4 2015).xlsx]Str. 54'!$G$31:$G$40</c:f>
              <c:numCache>
                <c:formatCode>0.00</c:formatCode>
                <c:ptCount val="10"/>
                <c:pt idx="0">
                  <c:v>11.972442654664613</c:v>
                </c:pt>
                <c:pt idx="1">
                  <c:v>20.718024407910018</c:v>
                </c:pt>
                <c:pt idx="2">
                  <c:v>12.61386148348056</c:v>
                </c:pt>
                <c:pt idx="3">
                  <c:v>5.6299712318653468</c:v>
                </c:pt>
                <c:pt idx="4">
                  <c:v>13.83758775132867</c:v>
                </c:pt>
                <c:pt idx="5">
                  <c:v>27.747702379453607</c:v>
                </c:pt>
                <c:pt idx="6">
                  <c:v>30.802544776996292</c:v>
                </c:pt>
                <c:pt idx="7">
                  <c:v>15.438513990124619</c:v>
                </c:pt>
                <c:pt idx="8">
                  <c:v>32.332884909774087</c:v>
                </c:pt>
                <c:pt idx="9">
                  <c:v>42.431097746020356</c:v>
                </c:pt>
              </c:numCache>
            </c:numRef>
          </c:val>
        </c:ser>
        <c:ser>
          <c:idx val="2"/>
          <c:order val="2"/>
          <c:tx>
            <c:strRef>
              <c:f>'[Tabele_OOK_2010-2013 (6 4 2015).xlsx]Str. 54'!$H$30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(6 4 2015).xlsx]Str. 54'!$A$31:$A$40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(6 4 2015).xlsx]Str. 54'!$H$31:$H$40</c:f>
              <c:numCache>
                <c:formatCode>0.00</c:formatCode>
                <c:ptCount val="10"/>
                <c:pt idx="0">
                  <c:v>12.535382126971291</c:v>
                </c:pt>
                <c:pt idx="1">
                  <c:v>20.787560114549251</c:v>
                </c:pt>
                <c:pt idx="2">
                  <c:v>15.848512915508904</c:v>
                </c:pt>
                <c:pt idx="3">
                  <c:v>4.9486429187233298</c:v>
                </c:pt>
                <c:pt idx="4">
                  <c:v>13.738914284510543</c:v>
                </c:pt>
                <c:pt idx="5">
                  <c:v>27.7086765051938</c:v>
                </c:pt>
                <c:pt idx="6">
                  <c:v>21.939682646180685</c:v>
                </c:pt>
                <c:pt idx="7">
                  <c:v>16.091597601999588</c:v>
                </c:pt>
                <c:pt idx="8">
                  <c:v>32.107590016129222</c:v>
                </c:pt>
                <c:pt idx="9">
                  <c:v>43.225913437620918</c:v>
                </c:pt>
              </c:numCache>
            </c:numRef>
          </c:val>
        </c:ser>
        <c:ser>
          <c:idx val="3"/>
          <c:order val="3"/>
          <c:tx>
            <c:strRef>
              <c:f>'[Tabele_OOK_2010-2013 (6 4 2015).xlsx]Str. 54'!$I$30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(6 4 2015).xlsx]Str. 54'!$A$31:$A$40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(6 4 2015).xlsx]Str. 54'!$I$31:$I$40</c:f>
              <c:numCache>
                <c:formatCode>0.00</c:formatCode>
                <c:ptCount val="10"/>
                <c:pt idx="0">
                  <c:v>9.8380410840283279</c:v>
                </c:pt>
                <c:pt idx="1">
                  <c:v>22.067143195907722</c:v>
                </c:pt>
                <c:pt idx="2">
                  <c:v>9.5889873715585541</c:v>
                </c:pt>
                <c:pt idx="3">
                  <c:v>3.6530269088408622</c:v>
                </c:pt>
                <c:pt idx="4">
                  <c:v>11.53868829539042</c:v>
                </c:pt>
                <c:pt idx="5">
                  <c:v>24.74962295165308</c:v>
                </c:pt>
                <c:pt idx="6">
                  <c:v>19.823196248802542</c:v>
                </c:pt>
                <c:pt idx="7">
                  <c:v>13.261564497931554</c:v>
                </c:pt>
                <c:pt idx="8">
                  <c:v>29.985077410930796</c:v>
                </c:pt>
                <c:pt idx="9">
                  <c:v>40.527045769764214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341776"/>
        <c:axId val="392346256"/>
      </c:barChart>
      <c:catAx>
        <c:axId val="39234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2346256"/>
        <c:crosses val="autoZero"/>
        <c:auto val="1"/>
        <c:lblAlgn val="ctr"/>
        <c:lblOffset val="100"/>
        <c:noMultiLvlLbl val="0"/>
      </c:catAx>
      <c:valAx>
        <c:axId val="3923462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923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Prirast </a:t>
            </a:r>
            <a:r>
              <a:rPr lang="sl-SI"/>
              <a:t>MME </a:t>
            </a:r>
            <a:r>
              <a:rPr lang="en-US"/>
              <a:t>na Kamri po območjih (2011-2013)</a:t>
            </a:r>
            <a:endParaRPr lang="sl-SI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List1!$D$19:$D$20</c:f>
              <c:strCache>
                <c:ptCount val="2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List1!$A$21:$A$30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List1!$D$21:$D$30</c:f>
              <c:numCache>
                <c:formatCode>General</c:formatCode>
                <c:ptCount val="10"/>
                <c:pt idx="0">
                  <c:v>739</c:v>
                </c:pt>
                <c:pt idx="1">
                  <c:v>559</c:v>
                </c:pt>
                <c:pt idx="2">
                  <c:v>357</c:v>
                </c:pt>
                <c:pt idx="3">
                  <c:v>651</c:v>
                </c:pt>
                <c:pt idx="4">
                  <c:v>199</c:v>
                </c:pt>
                <c:pt idx="5">
                  <c:v>447</c:v>
                </c:pt>
                <c:pt idx="6">
                  <c:v>165</c:v>
                </c:pt>
                <c:pt idx="7">
                  <c:v>241</c:v>
                </c:pt>
                <c:pt idx="8">
                  <c:v>0</c:v>
                </c:pt>
                <c:pt idx="9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List1!$C$19:$C$20</c:f>
              <c:strCache>
                <c:ptCount val="2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List1!$A$21:$A$30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List1!$C$21:$C$30</c:f>
              <c:numCache>
                <c:formatCode>General</c:formatCode>
                <c:ptCount val="10"/>
                <c:pt idx="0">
                  <c:v>779</c:v>
                </c:pt>
                <c:pt idx="1">
                  <c:v>327</c:v>
                </c:pt>
                <c:pt idx="2">
                  <c:v>424</c:v>
                </c:pt>
                <c:pt idx="3">
                  <c:v>85</c:v>
                </c:pt>
                <c:pt idx="4">
                  <c:v>515</c:v>
                </c:pt>
                <c:pt idx="5">
                  <c:v>403</c:v>
                </c:pt>
                <c:pt idx="6">
                  <c:v>106</c:v>
                </c:pt>
                <c:pt idx="7">
                  <c:v>191</c:v>
                </c:pt>
                <c:pt idx="8">
                  <c:v>70</c:v>
                </c:pt>
                <c:pt idx="9">
                  <c:v>62</c:v>
                </c:pt>
              </c:numCache>
            </c:numRef>
          </c:val>
        </c:ser>
        <c:ser>
          <c:idx val="0"/>
          <c:order val="2"/>
          <c:tx>
            <c:strRef>
              <c:f>List1!$B$19:$B$20</c:f>
              <c:strCache>
                <c:ptCount val="2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List1!$A$21:$A$30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List1!$B$21:$B$30</c:f>
              <c:numCache>
                <c:formatCode>General</c:formatCode>
                <c:ptCount val="10"/>
                <c:pt idx="0">
                  <c:v>711</c:v>
                </c:pt>
                <c:pt idx="1">
                  <c:v>449</c:v>
                </c:pt>
                <c:pt idx="2">
                  <c:v>250</c:v>
                </c:pt>
                <c:pt idx="3">
                  <c:v>216</c:v>
                </c:pt>
                <c:pt idx="4">
                  <c:v>478</c:v>
                </c:pt>
                <c:pt idx="5">
                  <c:v>423</c:v>
                </c:pt>
                <c:pt idx="6">
                  <c:v>70</c:v>
                </c:pt>
                <c:pt idx="7">
                  <c:v>162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605200"/>
        <c:axId val="247594000"/>
      </c:barChart>
      <c:catAx>
        <c:axId val="24760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594000"/>
        <c:crosses val="autoZero"/>
        <c:auto val="1"/>
        <c:lblAlgn val="ctr"/>
        <c:lblOffset val="100"/>
        <c:noMultiLvlLbl val="0"/>
      </c:catAx>
      <c:valAx>
        <c:axId val="24759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60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sl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Digitalne zbirke na Kamri do konca leta 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8"/>
              <c:layout>
                <c:manualLayout>
                  <c:x val="-3.0864197530864764E-3"/>
                  <c:y val="-3.92844572525228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580246913580245E-2"/>
                  <c:y val="-3.6478424591628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List1!$K$4:$K$13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List1!$L$4:$L$13</c:f>
              <c:numCache>
                <c:formatCode>General</c:formatCode>
                <c:ptCount val="10"/>
                <c:pt idx="0">
                  <c:v>52</c:v>
                </c:pt>
                <c:pt idx="1">
                  <c:v>43</c:v>
                </c:pt>
                <c:pt idx="2">
                  <c:v>33</c:v>
                </c:pt>
                <c:pt idx="3">
                  <c:v>15</c:v>
                </c:pt>
                <c:pt idx="4">
                  <c:v>21</c:v>
                </c:pt>
                <c:pt idx="5">
                  <c:v>24</c:v>
                </c:pt>
                <c:pt idx="6">
                  <c:v>13</c:v>
                </c:pt>
                <c:pt idx="7">
                  <c:v>10</c:v>
                </c:pt>
                <c:pt idx="8">
                  <c:v>8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sl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Digitalne zbirke na Kamri do konca leta 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sl-S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Obisk Kamre v obdobju 2009-2013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List1!$B$53</c:f>
              <c:strCache>
                <c:ptCount val="1"/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6620865655450071E-2"/>
                  <c:y val="-9.0221405256741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356476731343583E-2"/>
                  <c:y val="-9.344359830162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43140958194187E-2"/>
                  <c:y val="-9.3443598301625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356476731343652E-2"/>
                  <c:y val="-0.109554563526043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91468921753792E-2"/>
                  <c:y val="-9.3443598301625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List1!$C$52:$G$52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List1!$C$53:$G$53</c:f>
              <c:numCache>
                <c:formatCode>#,##0</c:formatCode>
                <c:ptCount val="5"/>
                <c:pt idx="0">
                  <c:v>64117</c:v>
                </c:pt>
                <c:pt idx="1">
                  <c:v>130395</c:v>
                </c:pt>
                <c:pt idx="2">
                  <c:v>238983</c:v>
                </c:pt>
                <c:pt idx="3">
                  <c:v>271655</c:v>
                </c:pt>
                <c:pt idx="4">
                  <c:v>405976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7595120"/>
        <c:axId val="247591760"/>
      </c:lineChart>
      <c:catAx>
        <c:axId val="2475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591760"/>
        <c:crosses val="autoZero"/>
        <c:auto val="1"/>
        <c:lblAlgn val="ctr"/>
        <c:lblOffset val="100"/>
        <c:noMultiLvlLbl val="0"/>
      </c:catAx>
      <c:valAx>
        <c:axId val="247591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4759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384907916661171E-2"/>
          <c:y val="1.4557773301593117E-3"/>
          <c:w val="0.98919971686956221"/>
          <c:h val="0.67679606909601431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887301775720247E-2"/>
                  <c:y val="-1.162790697674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53912607657708E-2"/>
                  <c:y val="3.8596491228070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761027359017262E-2"/>
                  <c:y val="8.7139107611547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60189838079283E-2"/>
                  <c:y val="3.1578947368420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568397543271914E-2"/>
                  <c:y val="-3.8596491228070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619853422844676E-2"/>
                  <c:y val="-3.50877192982449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List1!$A$3:$A$13</c:f>
              <c:strCache>
                <c:ptCount val="11"/>
                <c:pt idx="1">
                  <c:v>Celjsko</c:v>
                </c:pt>
                <c:pt idx="2">
                  <c:v>Dolenjsko </c:v>
                </c:pt>
                <c:pt idx="3">
                  <c:v>Gorenjsko </c:v>
                </c:pt>
                <c:pt idx="4">
                  <c:v>Goriško </c:v>
                </c:pt>
                <c:pt idx="5">
                  <c:v>Koroško </c:v>
                </c:pt>
                <c:pt idx="6">
                  <c:v>Obalno-kraško </c:v>
                </c:pt>
                <c:pt idx="7">
                  <c:v>Osrednjeslovensko </c:v>
                </c:pt>
                <c:pt idx="8">
                  <c:v>Pomursko </c:v>
                </c:pt>
                <c:pt idx="9">
                  <c:v>Spodnjepodravsko </c:v>
                </c:pt>
                <c:pt idx="10">
                  <c:v>Štajersko </c:v>
                </c:pt>
              </c:strCache>
            </c:strRef>
          </c:cat>
          <c:val>
            <c:numRef>
              <c:f>List1!$B$3:$B$13</c:f>
              <c:numCache>
                <c:formatCode>#,##0</c:formatCode>
                <c:ptCount val="11"/>
                <c:pt idx="0" formatCode="General">
                  <c:v>2010</c:v>
                </c:pt>
                <c:pt idx="1">
                  <c:v>4079</c:v>
                </c:pt>
                <c:pt idx="2">
                  <c:v>2010</c:v>
                </c:pt>
                <c:pt idx="3" formatCode="General">
                  <c:v>622</c:v>
                </c:pt>
                <c:pt idx="4" formatCode="General">
                  <c:v>150</c:v>
                </c:pt>
                <c:pt idx="5" formatCode="General">
                  <c:v>55</c:v>
                </c:pt>
                <c:pt idx="6">
                  <c:v>1015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3175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599335258972025E-2"/>
                  <c:y val="-3.3141976438991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326633165829147E-2"/>
                  <c:y val="-4.307208691936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11892797319933E-2"/>
                  <c:y val="-7.7192982456140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00111669458403E-2"/>
                  <c:y val="-7.0175438596491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305459933086334E-2"/>
                  <c:y val="-3.8759689922480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0820770519262982E-3"/>
                  <c:y val="-1.1627906976744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626465661641542E-2"/>
                  <c:y val="-2.8070451719850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026800670016752E-2"/>
                  <c:y val="-4.9122807017543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List1!$A$3:$A$13</c:f>
              <c:strCache>
                <c:ptCount val="11"/>
                <c:pt idx="1">
                  <c:v>Celjsko</c:v>
                </c:pt>
                <c:pt idx="2">
                  <c:v>Dolenjsko </c:v>
                </c:pt>
                <c:pt idx="3">
                  <c:v>Gorenjsko </c:v>
                </c:pt>
                <c:pt idx="4">
                  <c:v>Goriško </c:v>
                </c:pt>
                <c:pt idx="5">
                  <c:v>Koroško </c:v>
                </c:pt>
                <c:pt idx="6">
                  <c:v>Obalno-kraško </c:v>
                </c:pt>
                <c:pt idx="7">
                  <c:v>Osrednjeslovensko </c:v>
                </c:pt>
                <c:pt idx="8">
                  <c:v>Pomursko </c:v>
                </c:pt>
                <c:pt idx="9">
                  <c:v>Spodnjepodravsko </c:v>
                </c:pt>
                <c:pt idx="10">
                  <c:v>Štajersko </c:v>
                </c:pt>
              </c:strCache>
            </c:strRef>
          </c:cat>
          <c:val>
            <c:numRef>
              <c:f>List1!$C$3:$C$13</c:f>
              <c:numCache>
                <c:formatCode>General</c:formatCode>
                <c:ptCount val="11"/>
                <c:pt idx="0">
                  <c:v>2011</c:v>
                </c:pt>
                <c:pt idx="1">
                  <c:v>0</c:v>
                </c:pt>
                <c:pt idx="2">
                  <c:v>2113</c:v>
                </c:pt>
                <c:pt idx="3">
                  <c:v>874</c:v>
                </c:pt>
                <c:pt idx="4">
                  <c:v>1083</c:v>
                </c:pt>
                <c:pt idx="5">
                  <c:v>74</c:v>
                </c:pt>
                <c:pt idx="6">
                  <c:v>1840</c:v>
                </c:pt>
                <c:pt idx="7">
                  <c:v>4986</c:v>
                </c:pt>
                <c:pt idx="8">
                  <c:v>102</c:v>
                </c:pt>
                <c:pt idx="9">
                  <c:v>270</c:v>
                </c:pt>
                <c:pt idx="10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v>2012</c:v>
          </c:tx>
          <c:spPr>
            <a:ln w="31750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352317141261868E-2"/>
                  <c:y val="-2.6490066225165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84452006313281E-2"/>
                  <c:y val="3.8828291200441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893914014517031E-2"/>
                  <c:y val="-1.9012696087407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300949190396427E-2"/>
                  <c:y val="2.4561403508771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793411501954217E-2"/>
                  <c:y val="2.105263157894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986041317699609E-2"/>
                  <c:y val="-2.7562717451016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159687325516472E-2"/>
                  <c:y val="-3.268082768723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List1!$A$3:$A$13</c:f>
              <c:strCache>
                <c:ptCount val="11"/>
                <c:pt idx="1">
                  <c:v>Celjsko</c:v>
                </c:pt>
                <c:pt idx="2">
                  <c:v>Dolenjsko </c:v>
                </c:pt>
                <c:pt idx="3">
                  <c:v>Gorenjsko </c:v>
                </c:pt>
                <c:pt idx="4">
                  <c:v>Goriško </c:v>
                </c:pt>
                <c:pt idx="5">
                  <c:v>Koroško </c:v>
                </c:pt>
                <c:pt idx="6">
                  <c:v>Obalno-kraško </c:v>
                </c:pt>
                <c:pt idx="7">
                  <c:v>Osrednjeslovensko </c:v>
                </c:pt>
                <c:pt idx="8">
                  <c:v>Pomursko </c:v>
                </c:pt>
                <c:pt idx="9">
                  <c:v>Spodnjepodravsko </c:v>
                </c:pt>
                <c:pt idx="10">
                  <c:v>Štajersko </c:v>
                </c:pt>
              </c:strCache>
            </c:strRef>
          </c:cat>
          <c:val>
            <c:numRef>
              <c:f>List1!$D$3:$D$13</c:f>
              <c:numCache>
                <c:formatCode>General</c:formatCode>
                <c:ptCount val="11"/>
                <c:pt idx="0">
                  <c:v>2012</c:v>
                </c:pt>
                <c:pt idx="1">
                  <c:v>0</c:v>
                </c:pt>
                <c:pt idx="2">
                  <c:v>5059</c:v>
                </c:pt>
                <c:pt idx="3">
                  <c:v>512</c:v>
                </c:pt>
                <c:pt idx="4">
                  <c:v>470</c:v>
                </c:pt>
                <c:pt idx="5">
                  <c:v>31</c:v>
                </c:pt>
                <c:pt idx="6">
                  <c:v>633</c:v>
                </c:pt>
                <c:pt idx="7">
                  <c:v>5210</c:v>
                </c:pt>
                <c:pt idx="8">
                  <c:v>2253</c:v>
                </c:pt>
                <c:pt idx="9">
                  <c:v>133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v>2013</c:v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844520063132831E-2"/>
                  <c:y val="-5.656320576207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388139296658274E-2"/>
                  <c:y val="-1.1773449371460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3784407602316E-2"/>
                  <c:y val="-2.3255813953488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935231714126185E-4"/>
                  <c:y val="-5.263169138741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2714007482733E-2"/>
                  <c:y val="-1.5503875968992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738179084398453E-2"/>
                  <c:y val="1.162790697674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3540801118454E-2"/>
                  <c:y val="8.0864920954648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754327191513124E-3"/>
                  <c:y val="1.7543583367868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075935231714127E-2"/>
                  <c:y val="2.105263157894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List1!$A$3:$A$13</c:f>
              <c:strCache>
                <c:ptCount val="11"/>
                <c:pt idx="1">
                  <c:v>Celjsko</c:v>
                </c:pt>
                <c:pt idx="2">
                  <c:v>Dolenjsko </c:v>
                </c:pt>
                <c:pt idx="3">
                  <c:v>Gorenjsko </c:v>
                </c:pt>
                <c:pt idx="4">
                  <c:v>Goriško </c:v>
                </c:pt>
                <c:pt idx="5">
                  <c:v>Koroško </c:v>
                </c:pt>
                <c:pt idx="6">
                  <c:v>Obalno-kraško </c:v>
                </c:pt>
                <c:pt idx="7">
                  <c:v>Osrednjeslovensko </c:v>
                </c:pt>
                <c:pt idx="8">
                  <c:v>Pomursko </c:v>
                </c:pt>
                <c:pt idx="9">
                  <c:v>Spodnjepodravsko </c:v>
                </c:pt>
                <c:pt idx="10">
                  <c:v>Štajersko </c:v>
                </c:pt>
              </c:strCache>
            </c:strRef>
          </c:cat>
          <c:val>
            <c:numRef>
              <c:f>List1!$E$3:$E$13</c:f>
              <c:numCache>
                <c:formatCode>General</c:formatCode>
                <c:ptCount val="11"/>
                <c:pt idx="0">
                  <c:v>2013</c:v>
                </c:pt>
                <c:pt idx="1">
                  <c:v>250</c:v>
                </c:pt>
                <c:pt idx="2" formatCode="#,##0">
                  <c:v>4601</c:v>
                </c:pt>
                <c:pt idx="3" formatCode="#,##0">
                  <c:v>4599</c:v>
                </c:pt>
                <c:pt idx="4">
                  <c:v>602</c:v>
                </c:pt>
                <c:pt idx="5" formatCode="#,##0">
                  <c:v>3557</c:v>
                </c:pt>
                <c:pt idx="6" formatCode="#,##0">
                  <c:v>2687</c:v>
                </c:pt>
                <c:pt idx="7" formatCode="#,##0">
                  <c:v>4403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0769136"/>
        <c:axId val="290770256"/>
      </c:lineChart>
      <c:catAx>
        <c:axId val="29076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0770256"/>
        <c:crosses val="autoZero"/>
        <c:auto val="1"/>
        <c:lblAlgn val="ctr"/>
        <c:lblOffset val="100"/>
        <c:noMultiLvlLbl val="0"/>
      </c:catAx>
      <c:valAx>
        <c:axId val="29077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076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58788694126801"/>
          <c:y val="0.9190886894952085"/>
          <c:w val="0.45282405026004913"/>
          <c:h val="6.540743453579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84116521369339E-2"/>
          <c:y val="0"/>
          <c:w val="0.95322134807569636"/>
          <c:h val="0.85929591455214094"/>
        </c:manualLayout>
      </c:layout>
      <c:lineChart>
        <c:grouping val="standard"/>
        <c:varyColors val="0"/>
        <c:ser>
          <c:idx val="2"/>
          <c:order val="0"/>
          <c:tx>
            <c:strRef>
              <c:f>'Sredstva za izvajanje'!$A$50</c:f>
              <c:strCache>
                <c:ptCount val="1"/>
                <c:pt idx="0">
                  <c:v>Sredstva v EUR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3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7308184924683698E-2"/>
                  <c:y val="-6.7328136073706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065999085857417E-2"/>
                  <c:y val="-7.0871722182849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950115607226729E-2"/>
                  <c:y val="-9.5676824946846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109725573055234"/>
                  <c:y val="-3.5435861091424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789963183158347E-2"/>
                  <c:y val="-3.8979447200567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560789645074938E-2"/>
                  <c:y val="-2.8348688873139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284753742375944E-2"/>
                  <c:y val="-8.8589652728561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0297766043118808E-2"/>
                  <c:y val="-3.1892274982282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5813394365466177E-2"/>
                  <c:y val="3.1892274982282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30818492468385E-2"/>
                  <c:y val="4.606661941885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253887198822663E-2"/>
                  <c:y val="-5.6697377746279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'Sredstva za izvajanje'!$B$49:$L$49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'Sredstva za izvajanje'!$B$50:$L$50</c:f>
              <c:numCache>
                <c:formatCode>#,##0</c:formatCode>
                <c:ptCount val="11"/>
                <c:pt idx="0">
                  <c:v>254941</c:v>
                </c:pt>
                <c:pt idx="1">
                  <c:v>341258</c:v>
                </c:pt>
                <c:pt idx="2">
                  <c:v>410417</c:v>
                </c:pt>
                <c:pt idx="3">
                  <c:v>795833</c:v>
                </c:pt>
                <c:pt idx="4">
                  <c:v>802300</c:v>
                </c:pt>
                <c:pt idx="5">
                  <c:v>856550</c:v>
                </c:pt>
                <c:pt idx="6">
                  <c:v>877993</c:v>
                </c:pt>
                <c:pt idx="7">
                  <c:v>877993</c:v>
                </c:pt>
                <c:pt idx="8">
                  <c:v>852918</c:v>
                </c:pt>
                <c:pt idx="9">
                  <c:v>780000</c:v>
                </c:pt>
                <c:pt idx="10">
                  <c:v>780000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hiLowLines>
          <c:spPr>
            <a:ln w="952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290766336"/>
        <c:axId val="326197680"/>
      </c:lineChart>
      <c:catAx>
        <c:axId val="2907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26197680"/>
        <c:crosses val="autoZero"/>
        <c:auto val="1"/>
        <c:lblAlgn val="ctr"/>
        <c:lblOffset val="100"/>
        <c:noMultiLvlLbl val="0"/>
      </c:catAx>
      <c:valAx>
        <c:axId val="326197680"/>
        <c:scaling>
          <c:orientation val="minMax"/>
          <c:max val="100000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07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'[Tabele_OOK_2010-2013 (3.4.2015).xlsx]Nakup + OI'!$A$53</c:f>
              <c:strCache>
                <c:ptCount val="1"/>
                <c:pt idx="0">
                  <c:v>Nakup (1. naloga)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spPr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pPr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(3.4.2015).xlsx]Nakup + OI'!$B$52:$E$52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(3.4.2015).xlsx]Nakup + OI'!$B$53:$E$53</c:f>
              <c:numCache>
                <c:formatCode>#,##0</c:formatCode>
                <c:ptCount val="4"/>
                <c:pt idx="0">
                  <c:v>3737</c:v>
                </c:pt>
                <c:pt idx="1">
                  <c:v>3292</c:v>
                </c:pt>
                <c:pt idx="2">
                  <c:v>1769</c:v>
                </c:pt>
                <c:pt idx="3">
                  <c:v>1293</c:v>
                </c:pt>
              </c:numCache>
            </c:numRef>
          </c:val>
        </c:ser>
        <c:ser>
          <c:idx val="1"/>
          <c:order val="1"/>
          <c:tx>
            <c:strRef>
              <c:f>'[Tabele_OOK_2010-2013 (3.4.2015).xlsx]Nakup + OI'!$A$54</c:f>
              <c:strCache>
                <c:ptCount val="1"/>
                <c:pt idx="0">
                  <c:v>OOK Inventariziran OI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(3.4.2015).xlsx]Nakup + OI'!$B$52:$E$52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(3.4.2015).xlsx]Nakup + OI'!$B$54:$E$54</c:f>
              <c:numCache>
                <c:formatCode>#,##0</c:formatCode>
                <c:ptCount val="4"/>
                <c:pt idx="0">
                  <c:v>30609</c:v>
                </c:pt>
                <c:pt idx="1">
                  <c:v>28442</c:v>
                </c:pt>
                <c:pt idx="2">
                  <c:v>29566</c:v>
                </c:pt>
                <c:pt idx="3">
                  <c:v>25283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91883056"/>
        <c:axId val="291891456"/>
      </c:barChart>
      <c:lineChart>
        <c:grouping val="standard"/>
        <c:varyColors val="0"/>
        <c:ser>
          <c:idx val="2"/>
          <c:order val="2"/>
          <c:tx>
            <c:strRef>
              <c:f>'[Tabele_OOK_2010-2013 (3.4.2015).xlsx]Nakup + OI'!$A$55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062579204722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67902316455768E-3"/>
                  <c:y val="-5.983048151035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07160926582205E-2"/>
                  <c:y val="-6.44328262419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098273011391839E-2"/>
                  <c:y val="-6.9035170973482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'[Tabele_OOK_2010-2013 (3.4.2015).xlsx]Nakup + OI'!$B$52:$E$52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(3.4.2015).xlsx]Nakup + OI'!$B$55:$E$55</c:f>
              <c:numCache>
                <c:formatCode>#,##0</c:formatCode>
                <c:ptCount val="4"/>
                <c:pt idx="0">
                  <c:v>34346</c:v>
                </c:pt>
                <c:pt idx="1">
                  <c:v>31734</c:v>
                </c:pt>
                <c:pt idx="2">
                  <c:v>31335</c:v>
                </c:pt>
                <c:pt idx="3">
                  <c:v>26576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83056"/>
        <c:axId val="291891456"/>
      </c:lineChart>
      <c:catAx>
        <c:axId val="2918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1891456"/>
        <c:crosses val="autoZero"/>
        <c:auto val="1"/>
        <c:lblAlgn val="ctr"/>
        <c:lblOffset val="100"/>
        <c:noMultiLvlLbl val="0"/>
      </c:catAx>
      <c:valAx>
        <c:axId val="291891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188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'[Tabele_OOK_2010-2013 (3.4.2015).xlsx]Tabela 5'!$A$19</c:f>
              <c:strCache>
                <c:ptCount val="1"/>
                <c:pt idx="0">
                  <c:v>Monografske publikacije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(3.4.2015).xlsx]Tabela 5'!$B$18:$E$18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5'!$B$19:$E$19</c:f>
              <c:numCache>
                <c:formatCode>#,##0</c:formatCode>
                <c:ptCount val="4"/>
                <c:pt idx="0">
                  <c:v>23561</c:v>
                </c:pt>
                <c:pt idx="1">
                  <c:v>21533</c:v>
                </c:pt>
                <c:pt idx="2">
                  <c:v>21389</c:v>
                </c:pt>
                <c:pt idx="3">
                  <c:v>19466</c:v>
                </c:pt>
              </c:numCache>
            </c:numRef>
          </c:val>
        </c:ser>
        <c:ser>
          <c:idx val="1"/>
          <c:order val="1"/>
          <c:tx>
            <c:strRef>
              <c:f>'[Tabele_OOK_2010-2013 (3.4.2015).xlsx]Tabela 5'!$A$20</c:f>
              <c:strCache>
                <c:ptCount val="1"/>
                <c:pt idx="0">
                  <c:v>Serijske publikacije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(3.4.2015).xlsx]Tabela 5'!$B$18:$E$18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5'!$B$20:$E$20</c:f>
              <c:numCache>
                <c:formatCode>#,##0</c:formatCode>
                <c:ptCount val="4"/>
                <c:pt idx="0">
                  <c:v>28380</c:v>
                </c:pt>
                <c:pt idx="1">
                  <c:v>28040</c:v>
                </c:pt>
                <c:pt idx="2">
                  <c:v>28040</c:v>
                </c:pt>
                <c:pt idx="3">
                  <c:v>22982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898176"/>
        <c:axId val="291889776"/>
      </c:barChart>
      <c:lineChart>
        <c:grouping val="stacked"/>
        <c:varyColors val="0"/>
        <c:ser>
          <c:idx val="2"/>
          <c:order val="2"/>
          <c:tx>
            <c:strRef>
              <c:f>'[Tabele_OOK_2010-2013 (3.4.2015).xlsx]Tabela 5'!$A$21</c:f>
              <c:strCache>
                <c:ptCount val="1"/>
                <c:pt idx="0">
                  <c:v>Poslano skupaj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33E-2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222222222222221E-2"/>
                  <c:y val="-6.018518518518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664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'[Tabele_OOK_2010-2013 (3.4.2015).xlsx]Tabela 5'!$B$18:$E$18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5'!$B$21:$E$21</c:f>
              <c:numCache>
                <c:formatCode>#,##0</c:formatCode>
                <c:ptCount val="4"/>
                <c:pt idx="0">
                  <c:v>51941</c:v>
                </c:pt>
                <c:pt idx="1">
                  <c:v>49573</c:v>
                </c:pt>
                <c:pt idx="2">
                  <c:v>49429</c:v>
                </c:pt>
                <c:pt idx="3">
                  <c:v>42448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98176"/>
        <c:axId val="291889776"/>
      </c:lineChart>
      <c:catAx>
        <c:axId val="2918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1889776"/>
        <c:crosses val="autoZero"/>
        <c:auto val="1"/>
        <c:lblAlgn val="ctr"/>
        <c:lblOffset val="100"/>
        <c:noMultiLvlLbl val="0"/>
      </c:catAx>
      <c:valAx>
        <c:axId val="291889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189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'[Tabele_OOK_2010-2013 (3.4.2015).xlsx]Tabela 8'!$B$23</c:f>
              <c:strCache>
                <c:ptCount val="1"/>
                <c:pt idx="0">
                  <c:v>Slovenski jezik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(3.4.2015).xlsx]Tabela 8'!$C$22:$F$22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8'!$C$23:$F$23</c:f>
              <c:numCache>
                <c:formatCode>#,##0</c:formatCode>
                <c:ptCount val="4"/>
                <c:pt idx="0">
                  <c:v>26168</c:v>
                </c:pt>
                <c:pt idx="1">
                  <c:v>23226</c:v>
                </c:pt>
                <c:pt idx="2">
                  <c:v>24851</c:v>
                </c:pt>
                <c:pt idx="3">
                  <c:v>21697</c:v>
                </c:pt>
              </c:numCache>
            </c:numRef>
          </c:val>
        </c:ser>
        <c:ser>
          <c:idx val="1"/>
          <c:order val="1"/>
          <c:tx>
            <c:strRef>
              <c:f>'[Tabele_OOK_2010-2013 (3.4.2015).xlsx]Tabela 8'!$B$24</c:f>
              <c:strCache>
                <c:ptCount val="1"/>
                <c:pt idx="0">
                  <c:v>Tuji jeziki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'[Tabele_OOK_2010-2013 (3.4.2015).xlsx]Tabela 8'!$C$22:$F$22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8'!$C$24:$F$24</c:f>
              <c:numCache>
                <c:formatCode>#,##0</c:formatCode>
                <c:ptCount val="4"/>
                <c:pt idx="0">
                  <c:v>4661</c:v>
                </c:pt>
                <c:pt idx="1">
                  <c:v>4142</c:v>
                </c:pt>
                <c:pt idx="2">
                  <c:v>4377</c:v>
                </c:pt>
                <c:pt idx="3">
                  <c:v>3210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895376"/>
        <c:axId val="291886976"/>
      </c:barChart>
      <c:lineChart>
        <c:grouping val="stacked"/>
        <c:varyColors val="0"/>
        <c:ser>
          <c:idx val="2"/>
          <c:order val="2"/>
          <c:tx>
            <c:strRef>
              <c:f>'[Tabele_OOK_2010-2013 (3.4.2015).xlsx]Tabela 8'!$B$25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22222222222222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222222222222221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444444444444545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'[Tabele_OOK_2010-2013 (3.4.2015).xlsx]Tabela 8'!$C$22:$F$22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'[Tabele_OOK_2010-2013 (3.4.2015).xlsx]Tabela 8'!$C$25:$F$25</c:f>
              <c:numCache>
                <c:formatCode>#,##0</c:formatCode>
                <c:ptCount val="4"/>
                <c:pt idx="0">
                  <c:v>30829</c:v>
                </c:pt>
                <c:pt idx="1">
                  <c:v>27368</c:v>
                </c:pt>
                <c:pt idx="2">
                  <c:v>29228</c:v>
                </c:pt>
                <c:pt idx="3">
                  <c:v>24907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895376"/>
        <c:axId val="291886976"/>
      </c:lineChart>
      <c:catAx>
        <c:axId val="29189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1886976"/>
        <c:crosses val="autoZero"/>
        <c:auto val="1"/>
        <c:lblAlgn val="ctr"/>
        <c:lblOffset val="100"/>
        <c:noMultiLvlLbl val="0"/>
      </c:catAx>
      <c:valAx>
        <c:axId val="291886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189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'[Tabele_OOK_2010-2013 (3.4.2015).xlsx]List1'!$J$17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(3.4.2015).xlsx]List1'!$I$18:$I$27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(3.4.2015).xlsx]List1'!$J$18:$J$27</c:f>
              <c:numCache>
                <c:formatCode>0.0</c:formatCode>
                <c:ptCount val="10"/>
                <c:pt idx="0">
                  <c:v>21.408655594617528</c:v>
                </c:pt>
                <c:pt idx="1">
                  <c:v>31.662945505664435</c:v>
                </c:pt>
                <c:pt idx="2">
                  <c:v>16.414913957934989</c:v>
                </c:pt>
                <c:pt idx="3">
                  <c:v>3.2979145540320087</c:v>
                </c:pt>
                <c:pt idx="4">
                  <c:v>9.1502765826674874</c:v>
                </c:pt>
                <c:pt idx="5">
                  <c:v>26.403940886699505</c:v>
                </c:pt>
                <c:pt idx="6">
                  <c:v>13.840991704725511</c:v>
                </c:pt>
                <c:pt idx="7">
                  <c:v>18.765695965802831</c:v>
                </c:pt>
                <c:pt idx="8">
                  <c:v>19.922223638913682</c:v>
                </c:pt>
                <c:pt idx="9">
                  <c:v>37.861342479176876</c:v>
                </c:pt>
              </c:numCache>
            </c:numRef>
          </c:val>
        </c:ser>
        <c:ser>
          <c:idx val="1"/>
          <c:order val="1"/>
          <c:tx>
            <c:strRef>
              <c:f>'[Tabele_OOK_2010-2013 (3.4.2015).xlsx]List1'!$K$17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(3.4.2015).xlsx]List1'!$I$18:$I$27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(3.4.2015).xlsx]List1'!$K$18:$K$27</c:f>
              <c:numCache>
                <c:formatCode>0.0</c:formatCode>
                <c:ptCount val="10"/>
                <c:pt idx="0">
                  <c:v>20.799039780521262</c:v>
                </c:pt>
                <c:pt idx="1">
                  <c:v>25.91231518673618</c:v>
                </c:pt>
                <c:pt idx="2">
                  <c:v>13.205022643062989</c:v>
                </c:pt>
                <c:pt idx="3">
                  <c:v>3.4184636788234126</c:v>
                </c:pt>
                <c:pt idx="4">
                  <c:v>8.9192424902046152</c:v>
                </c:pt>
                <c:pt idx="5">
                  <c:v>22.993462233968561</c:v>
                </c:pt>
                <c:pt idx="6">
                  <c:v>16.942110608438739</c:v>
                </c:pt>
                <c:pt idx="7">
                  <c:v>17.831731030362281</c:v>
                </c:pt>
                <c:pt idx="8">
                  <c:v>18.204374795951679</c:v>
                </c:pt>
                <c:pt idx="9">
                  <c:v>33.996463306808131</c:v>
                </c:pt>
              </c:numCache>
            </c:numRef>
          </c:val>
        </c:ser>
        <c:ser>
          <c:idx val="2"/>
          <c:order val="2"/>
          <c:tx>
            <c:strRef>
              <c:f>'[Tabele_OOK_2010-2013 (3.4.2015).xlsx]List1'!$L$17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(3.4.2015).xlsx]List1'!$I$18:$I$27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(3.4.2015).xlsx]List1'!$L$18:$L$27</c:f>
              <c:numCache>
                <c:formatCode>0.0</c:formatCode>
                <c:ptCount val="10"/>
                <c:pt idx="0">
                  <c:v>24.29590926468714</c:v>
                </c:pt>
                <c:pt idx="1">
                  <c:v>28.627634660421545</c:v>
                </c:pt>
                <c:pt idx="2">
                  <c:v>17.746803490094933</c:v>
                </c:pt>
                <c:pt idx="3">
                  <c:v>3.4884757985398855</c:v>
                </c:pt>
                <c:pt idx="4">
                  <c:v>10.305596814461335</c:v>
                </c:pt>
                <c:pt idx="5">
                  <c:v>22.43925678894712</c:v>
                </c:pt>
                <c:pt idx="6">
                  <c:v>13.085234093637455</c:v>
                </c:pt>
                <c:pt idx="7">
                  <c:v>21.19430693069307</c:v>
                </c:pt>
                <c:pt idx="8">
                  <c:v>19.532683891006634</c:v>
                </c:pt>
                <c:pt idx="9">
                  <c:v>35.505107832009081</c:v>
                </c:pt>
              </c:numCache>
            </c:numRef>
          </c:val>
        </c:ser>
        <c:ser>
          <c:idx val="3"/>
          <c:order val="3"/>
          <c:tx>
            <c:strRef>
              <c:f>'[Tabele_OOK_2010-2013 (3.4.2015).xlsx]List1'!$M$17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'[Tabele_OOK_2010-2013 (3.4.2015).xlsx]List1'!$I$18:$I$27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'[Tabele_OOK_2010-2013 (3.4.2015).xlsx]List1'!$M$18:$M$27</c:f>
              <c:numCache>
                <c:formatCode>0.0</c:formatCode>
                <c:ptCount val="10"/>
                <c:pt idx="0">
                  <c:v>20.377821728159311</c:v>
                </c:pt>
                <c:pt idx="1">
                  <c:v>30.151823736345122</c:v>
                </c:pt>
                <c:pt idx="2">
                  <c:v>11.849518386139215</c:v>
                </c:pt>
                <c:pt idx="3">
                  <c:v>2.521881026553924</c:v>
                </c:pt>
                <c:pt idx="4">
                  <c:v>7.2984923552288095</c:v>
                </c:pt>
                <c:pt idx="5">
                  <c:v>18.4791548048333</c:v>
                </c:pt>
                <c:pt idx="6">
                  <c:v>11.221577395109884</c:v>
                </c:pt>
                <c:pt idx="7">
                  <c:v>17.621337997376475</c:v>
                </c:pt>
                <c:pt idx="8">
                  <c:v>18.374053436205173</c:v>
                </c:pt>
                <c:pt idx="9">
                  <c:v>38.528481012658226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03968"/>
        <c:axId val="253202288"/>
      </c:barChart>
      <c:catAx>
        <c:axId val="2532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53202288"/>
        <c:crosses val="autoZero"/>
        <c:auto val="1"/>
        <c:lblAlgn val="ctr"/>
        <c:lblOffset val="100"/>
        <c:noMultiLvlLbl val="0"/>
      </c:catAx>
      <c:valAx>
        <c:axId val="2532022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32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688516506904978E-2"/>
          <c:y val="7.0547716920342188E-2"/>
          <c:w val="0.95640309628518183"/>
          <c:h val="0.82492396678146873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List1!$B$2:$E$2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List1!$B$3:$E$3</c:f>
              <c:numCache>
                <c:formatCode>General</c:formatCode>
                <c:ptCount val="4"/>
                <c:pt idx="0">
                  <c:v>123</c:v>
                </c:pt>
                <c:pt idx="1">
                  <c:v>114</c:v>
                </c:pt>
                <c:pt idx="2">
                  <c:v>112</c:v>
                </c:pt>
                <c:pt idx="3">
                  <c:v>95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6297328"/>
        <c:axId val="247594560"/>
      </c:lineChart>
      <c:catAx>
        <c:axId val="25629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594560"/>
        <c:crosses val="autoZero"/>
        <c:auto val="1"/>
        <c:lblAlgn val="ctr"/>
        <c:lblOffset val="100"/>
        <c:noMultiLvlLbl val="0"/>
      </c:catAx>
      <c:valAx>
        <c:axId val="247594560"/>
        <c:scaling>
          <c:orientation val="minMax"/>
          <c:max val="14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2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55788313120176E-2"/>
          <c:y val="9.483221171747995E-2"/>
          <c:w val="0.95148842337375961"/>
          <c:h val="0.66667901806391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15'!$B$2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15'!$B$3:$B$12</c:f>
              <c:numCache>
                <c:formatCode>General</c:formatCode>
                <c:ptCount val="10"/>
                <c:pt idx="0">
                  <c:v>1.57</c:v>
                </c:pt>
                <c:pt idx="1">
                  <c:v>1.78</c:v>
                </c:pt>
                <c:pt idx="2">
                  <c:v>1.19</c:v>
                </c:pt>
                <c:pt idx="3">
                  <c:v>10.210000000000001</c:v>
                </c:pt>
                <c:pt idx="4">
                  <c:v>4.38</c:v>
                </c:pt>
                <c:pt idx="5">
                  <c:v>5.76</c:v>
                </c:pt>
                <c:pt idx="6">
                  <c:v>4.1399999999999997</c:v>
                </c:pt>
                <c:pt idx="7">
                  <c:v>1.19</c:v>
                </c:pt>
                <c:pt idx="8">
                  <c:v>1.49</c:v>
                </c:pt>
                <c:pt idx="9">
                  <c:v>3.03</c:v>
                </c:pt>
              </c:numCache>
            </c:numRef>
          </c:val>
        </c:ser>
        <c:ser>
          <c:idx val="1"/>
          <c:order val="1"/>
          <c:tx>
            <c:strRef>
              <c:f>'Tabela 15'!$C$2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15'!$C$3:$C$12</c:f>
              <c:numCache>
                <c:formatCode>General</c:formatCode>
                <c:ptCount val="10"/>
                <c:pt idx="0">
                  <c:v>1.64</c:v>
                </c:pt>
                <c:pt idx="1">
                  <c:v>1.78</c:v>
                </c:pt>
                <c:pt idx="2">
                  <c:v>1.6</c:v>
                </c:pt>
                <c:pt idx="3">
                  <c:v>12.34</c:v>
                </c:pt>
                <c:pt idx="4">
                  <c:v>3.73</c:v>
                </c:pt>
                <c:pt idx="5">
                  <c:v>5.73</c:v>
                </c:pt>
                <c:pt idx="6">
                  <c:v>4.29</c:v>
                </c:pt>
                <c:pt idx="7">
                  <c:v>1.1399999999999999</c:v>
                </c:pt>
                <c:pt idx="8">
                  <c:v>5.6</c:v>
                </c:pt>
                <c:pt idx="9">
                  <c:v>2.73</c:v>
                </c:pt>
              </c:numCache>
            </c:numRef>
          </c:val>
        </c:ser>
        <c:ser>
          <c:idx val="2"/>
          <c:order val="2"/>
          <c:tx>
            <c:strRef>
              <c:f>'Tabela 15'!$D$2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15'!$D$3:$D$12</c:f>
              <c:numCache>
                <c:formatCode>General</c:formatCode>
                <c:ptCount val="10"/>
                <c:pt idx="0">
                  <c:v>1.67</c:v>
                </c:pt>
                <c:pt idx="1">
                  <c:v>1.7</c:v>
                </c:pt>
                <c:pt idx="2">
                  <c:v>2.02</c:v>
                </c:pt>
                <c:pt idx="3">
                  <c:v>6.45</c:v>
                </c:pt>
                <c:pt idx="4">
                  <c:v>3.74</c:v>
                </c:pt>
                <c:pt idx="5">
                  <c:v>5.82</c:v>
                </c:pt>
                <c:pt idx="6">
                  <c:v>4.32</c:v>
                </c:pt>
                <c:pt idx="7">
                  <c:v>1.07</c:v>
                </c:pt>
                <c:pt idx="8">
                  <c:v>5.34</c:v>
                </c:pt>
                <c:pt idx="9">
                  <c:v>2.37</c:v>
                </c:pt>
              </c:numCache>
            </c:numRef>
          </c:val>
        </c:ser>
        <c:ser>
          <c:idx val="3"/>
          <c:order val="3"/>
          <c:tx>
            <c:strRef>
              <c:f>'Tabela 15'!$E$2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15'!$E$3:$E$12</c:f>
              <c:numCache>
                <c:formatCode>General</c:formatCode>
                <c:ptCount val="10"/>
                <c:pt idx="0">
                  <c:v>1.78</c:v>
                </c:pt>
                <c:pt idx="1">
                  <c:v>1.67</c:v>
                </c:pt>
                <c:pt idx="2">
                  <c:v>2.2599999999999998</c:v>
                </c:pt>
                <c:pt idx="3">
                  <c:v>2.0099999999999998</c:v>
                </c:pt>
                <c:pt idx="4">
                  <c:v>2.86</c:v>
                </c:pt>
                <c:pt idx="5">
                  <c:v>5.67</c:v>
                </c:pt>
                <c:pt idx="6">
                  <c:v>3.33</c:v>
                </c:pt>
                <c:pt idx="7">
                  <c:v>1.5</c:v>
                </c:pt>
                <c:pt idx="8">
                  <c:v>4.76</c:v>
                </c:pt>
                <c:pt idx="9">
                  <c:v>2.39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762976"/>
        <c:axId val="290773056"/>
      </c:barChart>
      <c:catAx>
        <c:axId val="2907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0773056"/>
        <c:crosses val="autoZero"/>
        <c:auto val="1"/>
        <c:lblAlgn val="ctr"/>
        <c:lblOffset val="100"/>
        <c:noMultiLvlLbl val="0"/>
      </c:catAx>
      <c:valAx>
        <c:axId val="290773056"/>
        <c:scaling>
          <c:orientation val="minMax"/>
          <c:max val="13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907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14950212259849"/>
          <c:y val="0.90369034320536901"/>
          <c:w val="0.29770082212711285"/>
          <c:h val="7.7855216194861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55788313120176E-2"/>
          <c:y val="0.10308471056502552"/>
          <c:w val="0.95148842337375961"/>
          <c:h val="0.6615745147241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15'!$F$2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15'!$F$3:$F$12</c:f>
              <c:numCache>
                <c:formatCode>General</c:formatCode>
                <c:ptCount val="10"/>
                <c:pt idx="0">
                  <c:v>18.649999999999999</c:v>
                </c:pt>
                <c:pt idx="1">
                  <c:v>9.67</c:v>
                </c:pt>
                <c:pt idx="2">
                  <c:v>7.25</c:v>
                </c:pt>
                <c:pt idx="3">
                  <c:v>20.260000000000002</c:v>
                </c:pt>
                <c:pt idx="4">
                  <c:v>5.07</c:v>
                </c:pt>
                <c:pt idx="5">
                  <c:v>25.3</c:v>
                </c:pt>
                <c:pt idx="6">
                  <c:v>2.58</c:v>
                </c:pt>
                <c:pt idx="7">
                  <c:v>6.96</c:v>
                </c:pt>
                <c:pt idx="8">
                  <c:v>1.49</c:v>
                </c:pt>
                <c:pt idx="9">
                  <c:v>45.88</c:v>
                </c:pt>
              </c:numCache>
            </c:numRef>
          </c:val>
        </c:ser>
        <c:ser>
          <c:idx val="1"/>
          <c:order val="1"/>
          <c:tx>
            <c:strRef>
              <c:f>'Tabela 15'!$G$2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15'!$G$3:$G$12</c:f>
              <c:numCache>
                <c:formatCode>General</c:formatCode>
                <c:ptCount val="10"/>
                <c:pt idx="0">
                  <c:v>17.79</c:v>
                </c:pt>
                <c:pt idx="1">
                  <c:v>9.41</c:v>
                </c:pt>
                <c:pt idx="2">
                  <c:v>8.07</c:v>
                </c:pt>
                <c:pt idx="3">
                  <c:v>16.559999999999999</c:v>
                </c:pt>
                <c:pt idx="4">
                  <c:v>4.1500000000000004</c:v>
                </c:pt>
                <c:pt idx="5">
                  <c:v>26.88</c:v>
                </c:pt>
                <c:pt idx="6">
                  <c:v>7.27</c:v>
                </c:pt>
                <c:pt idx="7">
                  <c:v>8.18</c:v>
                </c:pt>
                <c:pt idx="8">
                  <c:v>6.32</c:v>
                </c:pt>
                <c:pt idx="9">
                  <c:v>16.86</c:v>
                </c:pt>
              </c:numCache>
            </c:numRef>
          </c:val>
        </c:ser>
        <c:ser>
          <c:idx val="2"/>
          <c:order val="2"/>
          <c:tx>
            <c:strRef>
              <c:f>'Tabela 15'!$H$2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15'!$H$3:$H$12</c:f>
              <c:numCache>
                <c:formatCode>General</c:formatCode>
                <c:ptCount val="10"/>
                <c:pt idx="0">
                  <c:v>14.73</c:v>
                </c:pt>
                <c:pt idx="1">
                  <c:v>7.15</c:v>
                </c:pt>
                <c:pt idx="2">
                  <c:v>12.53</c:v>
                </c:pt>
                <c:pt idx="3">
                  <c:v>4.3099999999999996</c:v>
                </c:pt>
                <c:pt idx="4">
                  <c:v>4.1900000000000004</c:v>
                </c:pt>
                <c:pt idx="5">
                  <c:v>28.16</c:v>
                </c:pt>
                <c:pt idx="6">
                  <c:v>7.48</c:v>
                </c:pt>
                <c:pt idx="7">
                  <c:v>4.2</c:v>
                </c:pt>
                <c:pt idx="8">
                  <c:v>9.41</c:v>
                </c:pt>
                <c:pt idx="9">
                  <c:v>13.59</c:v>
                </c:pt>
              </c:numCache>
            </c:numRef>
          </c:val>
        </c:ser>
        <c:ser>
          <c:idx val="3"/>
          <c:order val="3"/>
          <c:tx>
            <c:strRef>
              <c:f>'Tabela 15'!$I$2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15'!$A$3:$A$12</c:f>
              <c:strCache>
                <c:ptCount val="10"/>
                <c:pt idx="0">
                  <c:v>Celje</c:v>
                </c:pt>
                <c:pt idx="1">
                  <c:v>Koper</c:v>
                </c:pt>
                <c:pt idx="2">
                  <c:v>Kranj</c:v>
                </c:pt>
                <c:pt idx="3">
                  <c:v>Ljubljana</c:v>
                </c:pt>
                <c:pt idx="4">
                  <c:v>Maribor</c:v>
                </c:pt>
                <c:pt idx="5">
                  <c:v>Murska Sobota</c:v>
                </c:pt>
                <c:pt idx="6">
                  <c:v>Nova Gorica</c:v>
                </c:pt>
                <c:pt idx="7">
                  <c:v>Novo mesto</c:v>
                </c:pt>
                <c:pt idx="8">
                  <c:v>Ptuj</c:v>
                </c:pt>
                <c:pt idx="9">
                  <c:v>Ravne</c:v>
                </c:pt>
              </c:strCache>
            </c:strRef>
          </c:cat>
          <c:val>
            <c:numRef>
              <c:f>'Tabela 15'!$I$3:$I$12</c:f>
              <c:numCache>
                <c:formatCode>General</c:formatCode>
                <c:ptCount val="10"/>
                <c:pt idx="0">
                  <c:v>14.72</c:v>
                </c:pt>
                <c:pt idx="1">
                  <c:v>19.36</c:v>
                </c:pt>
                <c:pt idx="2">
                  <c:v>9.6</c:v>
                </c:pt>
                <c:pt idx="3">
                  <c:v>4.6100000000000003</c:v>
                </c:pt>
                <c:pt idx="4">
                  <c:v>4.38</c:v>
                </c:pt>
                <c:pt idx="5">
                  <c:v>28.09</c:v>
                </c:pt>
                <c:pt idx="6">
                  <c:v>7.6</c:v>
                </c:pt>
                <c:pt idx="7">
                  <c:v>7.09</c:v>
                </c:pt>
                <c:pt idx="8">
                  <c:v>9.3800000000000008</c:v>
                </c:pt>
                <c:pt idx="9">
                  <c:v>13.52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767456"/>
        <c:axId val="290769696"/>
      </c:barChart>
      <c:catAx>
        <c:axId val="2907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90769696"/>
        <c:crosses val="autoZero"/>
        <c:auto val="1"/>
        <c:lblAlgn val="ctr"/>
        <c:lblOffset val="100"/>
        <c:noMultiLvlLbl val="0"/>
      </c:catAx>
      <c:valAx>
        <c:axId val="290769696"/>
        <c:scaling>
          <c:orientation val="minMax"/>
          <c:max val="46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9076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Prirast digitalnih zbirk na Kamri po območjih (2011-2013)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List1!$J$19:$J$20</c:f>
              <c:strCache>
                <c:ptCount val="2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List1!$G$21:$G$30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List1!$J$21:$J$30</c:f>
              <c:numCache>
                <c:formatCode>General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List1!$I$19:$I$20</c:f>
              <c:strCache>
                <c:ptCount val="2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List1!$G$21:$G$30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List1!$I$21:$I$30</c:f>
              <c:numCache>
                <c:formatCode>General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8</c:v>
                </c:pt>
                <c:pt idx="5">
                  <c:v>10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0"/>
          <c:order val="2"/>
          <c:tx>
            <c:strRef>
              <c:f>List1!$H$19:$H$20</c:f>
              <c:strCache>
                <c:ptCount val="2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List1!$G$21:$G$30</c:f>
              <c:strCache>
                <c:ptCount val="10"/>
                <c:pt idx="0">
                  <c:v>Osrednja Slovenija</c:v>
                </c:pt>
                <c:pt idx="1">
                  <c:v>Celjska pokrajina</c:v>
                </c:pt>
                <c:pt idx="2">
                  <c:v>Dolenjska pokrajina</c:v>
                </c:pt>
                <c:pt idx="3">
                  <c:v>Štajerska pokrajina</c:v>
                </c:pt>
                <c:pt idx="4">
                  <c:v>Obalno-kraška pokrajina</c:v>
                </c:pt>
                <c:pt idx="5">
                  <c:v>Gorenjska pokrajina</c:v>
                </c:pt>
                <c:pt idx="6">
                  <c:v>Spodnje Podravska pokrajina</c:v>
                </c:pt>
                <c:pt idx="7">
                  <c:v>Koroška pokrajina</c:v>
                </c:pt>
                <c:pt idx="8">
                  <c:v>Goriška pokrajina</c:v>
                </c:pt>
                <c:pt idx="9">
                  <c:v>Pomurska pokrajina</c:v>
                </c:pt>
              </c:strCache>
            </c:strRef>
          </c:cat>
          <c:val>
            <c:numRef>
              <c:f>List1!$H$21:$H$30</c:f>
              <c:numCache>
                <c:formatCode>General</c:formatCode>
                <c:ptCount val="10"/>
                <c:pt idx="0">
                  <c:v>13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593440"/>
        <c:axId val="247599040"/>
      </c:barChart>
      <c:catAx>
        <c:axId val="2475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599040"/>
        <c:crosses val="autoZero"/>
        <c:auto val="1"/>
        <c:lblAlgn val="ctr"/>
        <c:lblOffset val="100"/>
        <c:noMultiLvlLbl val="0"/>
      </c:catAx>
      <c:valAx>
        <c:axId val="24759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759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EA989-058F-46E7-BC19-15C5B9092EA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20286E8-23D4-440E-8599-E8E6144C8CEC}">
      <dgm:prSet/>
      <dgm:spPr/>
      <dgm:t>
        <a:bodyPr/>
        <a:lstStyle/>
        <a:p>
          <a:pPr rtl="0"/>
          <a:r>
            <a:rPr lang="sl-SI" b="1" dirty="0" smtClean="0">
              <a:solidFill>
                <a:srgbClr val="C00000"/>
              </a:solidFill>
            </a:rPr>
            <a:t>Izvajanje posebnih nalog OOK 2010-2013</a:t>
          </a:r>
          <a:r>
            <a:rPr lang="sl-SI" dirty="0" smtClean="0">
              <a:solidFill>
                <a:srgbClr val="C00000"/>
              </a:solidFill>
            </a:rPr>
            <a:t/>
          </a:r>
          <a:br>
            <a:rPr lang="sl-SI" dirty="0" smtClean="0">
              <a:solidFill>
                <a:srgbClr val="C00000"/>
              </a:solidFill>
            </a:rPr>
          </a:br>
          <a:r>
            <a:rPr lang="sl-SI" b="1" dirty="0" smtClean="0">
              <a:solidFill>
                <a:srgbClr val="C00000"/>
              </a:solidFill>
            </a:rPr>
            <a:t>poročilo</a:t>
          </a:r>
          <a:endParaRPr lang="sl-SI" dirty="0">
            <a:solidFill>
              <a:srgbClr val="C00000"/>
            </a:solidFill>
          </a:endParaRPr>
        </a:p>
      </dgm:t>
    </dgm:pt>
    <dgm:pt modelId="{699F19FD-7E39-4746-BAB2-40CA12AA5D04}" type="parTrans" cxnId="{9B07A1C2-C5D8-41F6-8859-2527ACAA2F26}">
      <dgm:prSet/>
      <dgm:spPr/>
      <dgm:t>
        <a:bodyPr/>
        <a:lstStyle/>
        <a:p>
          <a:endParaRPr lang="sl-SI"/>
        </a:p>
      </dgm:t>
    </dgm:pt>
    <dgm:pt modelId="{9FCEFDEB-F4EB-4CE5-917D-0E73546712EC}" type="sibTrans" cxnId="{9B07A1C2-C5D8-41F6-8859-2527ACAA2F26}">
      <dgm:prSet/>
      <dgm:spPr/>
      <dgm:t>
        <a:bodyPr/>
        <a:lstStyle/>
        <a:p>
          <a:endParaRPr lang="sl-SI"/>
        </a:p>
      </dgm:t>
    </dgm:pt>
    <dgm:pt modelId="{32524125-B8A5-4CBA-A0FA-F269CBBD4684}" type="pres">
      <dgm:prSet presAssocID="{644EA989-058F-46E7-BC19-15C5B9092EA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192B2FB-759F-47B1-8A14-499FFACCCC7D}" type="pres">
      <dgm:prSet presAssocID="{320286E8-23D4-440E-8599-E8E6144C8CEC}" presName="composite" presStyleCnt="0"/>
      <dgm:spPr/>
    </dgm:pt>
    <dgm:pt modelId="{9B4FB9BB-80F9-4875-A63D-B744C2D98869}" type="pres">
      <dgm:prSet presAssocID="{320286E8-23D4-440E-8599-E8E6144C8CEC}" presName="imgShp" presStyleLbl="fgImgPlace1" presStyleIdx="0" presStyleCnt="1" custLinFactNeighborX="-30140" custLinFactNeighborY="-5003"/>
      <dgm:spPr/>
    </dgm:pt>
    <dgm:pt modelId="{42403C69-3D41-45DC-8E06-5898DE487A0B}" type="pres">
      <dgm:prSet presAssocID="{320286E8-23D4-440E-8599-E8E6144C8CEC}" presName="txShp" presStyleLbl="node1" presStyleIdx="0" presStyleCnt="1" custLinFactNeighborX="-7580" custLinFactNeighborY="18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3FFDFED-EFDB-401D-8F57-6D49E07E60E5}" type="presOf" srcId="{320286E8-23D4-440E-8599-E8E6144C8CEC}" destId="{42403C69-3D41-45DC-8E06-5898DE487A0B}" srcOrd="0" destOrd="0" presId="urn:microsoft.com/office/officeart/2005/8/layout/vList3"/>
    <dgm:cxn modelId="{9B07A1C2-C5D8-41F6-8859-2527ACAA2F26}" srcId="{644EA989-058F-46E7-BC19-15C5B9092EAE}" destId="{320286E8-23D4-440E-8599-E8E6144C8CEC}" srcOrd="0" destOrd="0" parTransId="{699F19FD-7E39-4746-BAB2-40CA12AA5D04}" sibTransId="{9FCEFDEB-F4EB-4CE5-917D-0E73546712EC}"/>
    <dgm:cxn modelId="{6957C9E8-B225-4B6E-8C45-BB61D98AAC73}" type="presOf" srcId="{644EA989-058F-46E7-BC19-15C5B9092EAE}" destId="{32524125-B8A5-4CBA-A0FA-F269CBBD4684}" srcOrd="0" destOrd="0" presId="urn:microsoft.com/office/officeart/2005/8/layout/vList3"/>
    <dgm:cxn modelId="{9AB35EC7-562E-4A3C-8DC3-722B03F9EFD5}" type="presParOf" srcId="{32524125-B8A5-4CBA-A0FA-F269CBBD4684}" destId="{6192B2FB-759F-47B1-8A14-499FFACCCC7D}" srcOrd="0" destOrd="0" presId="urn:microsoft.com/office/officeart/2005/8/layout/vList3"/>
    <dgm:cxn modelId="{18765142-DAB6-4063-ACE5-0FBC255D66F9}" type="presParOf" srcId="{6192B2FB-759F-47B1-8A14-499FFACCCC7D}" destId="{9B4FB9BB-80F9-4875-A63D-B744C2D98869}" srcOrd="0" destOrd="0" presId="urn:microsoft.com/office/officeart/2005/8/layout/vList3"/>
    <dgm:cxn modelId="{7CCFE32A-3F6E-4EB5-A594-8CE66BEB0A26}" type="presParOf" srcId="{6192B2FB-759F-47B1-8A14-499FFACCCC7D}" destId="{42403C69-3D41-45DC-8E06-5898DE487A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3C69-3D41-45DC-8E06-5898DE487A0B}">
      <dsp:nvSpPr>
        <dsp:cNvPr id="0" name=""/>
        <dsp:cNvSpPr/>
      </dsp:nvSpPr>
      <dsp:spPr>
        <a:xfrm rot="10800000">
          <a:off x="1351442" y="0"/>
          <a:ext cx="5218015" cy="17306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15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b="1" kern="1200" dirty="0" smtClean="0">
              <a:solidFill>
                <a:srgbClr val="C00000"/>
              </a:solidFill>
            </a:rPr>
            <a:t>Izvajanje posebnih nalog OOK 2010-2013</a:t>
          </a:r>
          <a:r>
            <a:rPr lang="sl-SI" sz="3300" kern="1200" dirty="0" smtClean="0">
              <a:solidFill>
                <a:srgbClr val="C00000"/>
              </a:solidFill>
            </a:rPr>
            <a:t/>
          </a:r>
          <a:br>
            <a:rPr lang="sl-SI" sz="3300" kern="1200" dirty="0" smtClean="0">
              <a:solidFill>
                <a:srgbClr val="C00000"/>
              </a:solidFill>
            </a:rPr>
          </a:br>
          <a:r>
            <a:rPr lang="sl-SI" sz="3300" b="1" kern="1200" dirty="0" smtClean="0">
              <a:solidFill>
                <a:srgbClr val="C00000"/>
              </a:solidFill>
            </a:rPr>
            <a:t>poročilo</a:t>
          </a:r>
          <a:endParaRPr lang="sl-SI" sz="3300" kern="1200" dirty="0">
            <a:solidFill>
              <a:srgbClr val="C00000"/>
            </a:solidFill>
          </a:endParaRPr>
        </a:p>
      </dsp:txBody>
      <dsp:txXfrm rot="10800000">
        <a:off x="1784098" y="0"/>
        <a:ext cx="4785359" cy="1730623"/>
      </dsp:txXfrm>
    </dsp:sp>
    <dsp:sp modelId="{9B4FB9BB-80F9-4875-A63D-B744C2D98869}">
      <dsp:nvSpPr>
        <dsp:cNvPr id="0" name=""/>
        <dsp:cNvSpPr/>
      </dsp:nvSpPr>
      <dsp:spPr>
        <a:xfrm>
          <a:off x="360046" y="0"/>
          <a:ext cx="1730623" cy="17306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BC32D-2E8C-48E3-94E8-5F03FC029076}" type="datetimeFigureOut">
              <a:rPr lang="sl-SI" smtClean="0"/>
              <a:pPr/>
              <a:t>15.9.2015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06550-C59E-446C-9D92-78E8F84465E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380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2C5F-3D1C-4115-A4E5-FC25E890394A}" type="datetimeFigureOut">
              <a:rPr lang="sl-SI" smtClean="0"/>
              <a:pPr/>
              <a:t>15.9.2015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4F52-DC89-4630-8779-CFE1CA3B8D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46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6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Oxford </a:t>
            </a:r>
            <a:r>
              <a:rPr lang="sl-SI" dirty="0" err="1" smtClean="0"/>
              <a:t>Music</a:t>
            </a:r>
            <a:r>
              <a:rPr lang="sl-SI" dirty="0" smtClean="0"/>
              <a:t> </a:t>
            </a:r>
            <a:r>
              <a:rPr lang="sl-SI" dirty="0" err="1" smtClean="0"/>
              <a:t>Online</a:t>
            </a:r>
            <a:r>
              <a:rPr lang="sl-SI" dirty="0" smtClean="0"/>
              <a:t> je naslednik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Grove</a:t>
            </a:r>
            <a:r>
              <a:rPr lang="sl-SI" baseline="0" dirty="0" smtClean="0"/>
              <a:t> </a:t>
            </a:r>
            <a:r>
              <a:rPr lang="sl-SI" baseline="0" dirty="0" err="1" smtClean="0"/>
              <a:t>Music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Online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90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05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40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9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63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865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4F52-DC89-4630-8779-CFE1CA3B8DD9}" type="slidenum">
              <a:rPr lang="sl-SI" smtClean="0"/>
              <a:pPr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56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6129-376A-4BE1-9AD2-9147059B57AB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083F-DBBD-449F-B34D-86D649AC738B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8A7-E405-44D4-8A71-FFEA491B304D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4BCE37-2D0D-4DCF-BBA9-BF5176C10F3E}" type="datetime1">
              <a:rPr lang="sl-SI" smtClean="0"/>
              <a:t>15.9.2015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DAEE-0871-4DB1-A2E7-5745F4730CE7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B418-48BB-46EF-A2C2-46D3C68AD0B6}" type="datetime1">
              <a:rPr lang="sl-SI" smtClean="0"/>
              <a:t>15.9.2015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7EBA-47BA-4AF5-85AC-55F1442735BD}" type="datetime1">
              <a:rPr lang="sl-SI" smtClean="0"/>
              <a:t>15.9.2015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FFC6-0285-437C-BD28-F3F573ADE5B7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E4C5-32A7-4573-98BF-C76BB75850C2}" type="datetime1">
              <a:rPr lang="sl-SI" smtClean="0"/>
              <a:t>15.9.2015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CA78-A75C-47B5-9068-87FA94E23F76}" type="datetime1">
              <a:rPr lang="sl-SI" smtClean="0"/>
              <a:t>15.9.2015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9A19-4968-46E0-B38C-989ECBA39C4A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2A0C-3EAF-4B45-B73B-66129E0AE3B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ilena.bon@nuk.uni-lj.si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breknjige.si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46DA3268-E490-4609-8FA2-2A43F4B59CD6@h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k.uni-lj.si/dokumenti/2014/Smernice_za_zajem_dolgotrajno_ohranjanje_in_dostop_do_kulturne_dediscine_v_digitalni_obliki.pdf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13971904"/>
              </p:ext>
            </p:extLst>
          </p:nvPr>
        </p:nvGraphicFramePr>
        <p:xfrm>
          <a:off x="648680" y="2395382"/>
          <a:ext cx="7846640" cy="173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1. sestanek direktorjev 2015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4. sestanek koordinatorjev 2015</a:t>
            </a:r>
          </a:p>
          <a:p>
            <a:endParaRPr lang="sl-SI" sz="1700" dirty="0" smtClean="0">
              <a:solidFill>
                <a:schemeClr val="bg1"/>
              </a:solidFill>
            </a:endParaRPr>
          </a:p>
          <a:p>
            <a:r>
              <a:rPr lang="sl-SI" sz="1700" dirty="0" smtClean="0">
                <a:solidFill>
                  <a:schemeClr val="bg1"/>
                </a:solidFill>
              </a:rPr>
              <a:t>Narodna </a:t>
            </a:r>
            <a:r>
              <a:rPr lang="sl-SI" sz="1700" dirty="0">
                <a:solidFill>
                  <a:schemeClr val="bg1"/>
                </a:solidFill>
              </a:rPr>
              <a:t>in univerzitetna knjižnica, </a:t>
            </a:r>
            <a:br>
              <a:rPr lang="sl-SI" sz="1700" dirty="0">
                <a:solidFill>
                  <a:schemeClr val="bg1"/>
                </a:solidFill>
              </a:rPr>
            </a:br>
            <a:r>
              <a:rPr lang="sl-SI" sz="1700" dirty="0">
                <a:solidFill>
                  <a:schemeClr val="bg1"/>
                </a:solidFill>
              </a:rPr>
              <a:t>Turjaška 1, 1000 Ljubljana, tel.: ++386 1 5861 313</a:t>
            </a:r>
            <a:br>
              <a:rPr lang="sl-SI" sz="1700" dirty="0">
                <a:solidFill>
                  <a:schemeClr val="bg1"/>
                </a:solidFill>
              </a:rPr>
            </a:br>
            <a:r>
              <a:rPr lang="sl-SI" sz="1700" u="sng" dirty="0" smtClean="0">
                <a:hlinkClick r:id="rId8"/>
              </a:rPr>
              <a:t>milena.bon@nuk.uni-lj.si</a:t>
            </a:r>
            <a:endParaRPr lang="sl-SI" sz="17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EA7C-CE43-451F-AC8C-36B60FD0C443}" type="datetime1">
              <a:rPr lang="sl-SI" smtClean="0"/>
              <a:t>15.9.2015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</a:t>
            </a:fld>
            <a:endParaRPr lang="sl-SI"/>
          </a:p>
        </p:txBody>
      </p:sp>
      <p:pic>
        <p:nvPicPr>
          <p:cNvPr id="7" name="Slika 6" descr="LOGO 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8753" y="2996952"/>
            <a:ext cx="1513093" cy="55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3419872" y="1628800"/>
            <a:ext cx="383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Milena Bon, Bina Trplan, Andreja Videc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4677-026D-4DDF-B699-ADA93C27BD03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10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9166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sl-SI" altLang="sl-SI" sz="800" dirty="0">
                <a:solidFill>
                  <a:schemeClr val="bg1"/>
                </a:solidFill>
              </a:rPr>
              <a:t/>
            </a:r>
            <a:br>
              <a:rPr lang="sl-SI" altLang="sl-SI" sz="800" dirty="0">
                <a:solidFill>
                  <a:schemeClr val="bg1"/>
                </a:solidFill>
              </a:rPr>
            </a:br>
            <a:r>
              <a:rPr lang="sl-SI" altLang="sl-SI" sz="2700" dirty="0">
                <a:solidFill>
                  <a:schemeClr val="bg1"/>
                </a:solidFill>
              </a:rPr>
              <a:t> </a:t>
            </a:r>
            <a:r>
              <a:rPr lang="sl-SI" altLang="sl-SI" sz="2000" dirty="0">
                <a:solidFill>
                  <a:schemeClr val="bg1"/>
                </a:solidFill>
              </a:rPr>
              <a:t>Prirast števila inventarnih enot gradiva </a:t>
            </a:r>
            <a:r>
              <a:rPr lang="sl-SI" altLang="sl-SI" sz="2000" dirty="0" smtClean="0">
                <a:solidFill>
                  <a:schemeClr val="bg1"/>
                </a:solidFill>
              </a:rPr>
              <a:t>- 1</a:t>
            </a:r>
            <a:r>
              <a:rPr lang="sl-SI" altLang="sl-SI" sz="2000" dirty="0">
                <a:solidFill>
                  <a:schemeClr val="bg1"/>
                </a:solidFill>
              </a:rPr>
              <a:t>. </a:t>
            </a:r>
            <a:r>
              <a:rPr lang="sl-SI" altLang="sl-SI" sz="2000" dirty="0" smtClean="0">
                <a:solidFill>
                  <a:schemeClr val="bg1"/>
                </a:solidFill>
              </a:rPr>
              <a:t>naloga (</a:t>
            </a:r>
            <a:r>
              <a:rPr lang="sl-SI" altLang="sl-SI" sz="2000" u="sng" dirty="0">
                <a:solidFill>
                  <a:schemeClr val="bg1"/>
                </a:solidFill>
              </a:rPr>
              <a:t>obvezni izvod, nakup</a:t>
            </a:r>
            <a:r>
              <a:rPr lang="sl-SI" altLang="sl-SI" sz="2000" dirty="0">
                <a:solidFill>
                  <a:schemeClr val="bg1"/>
                </a:solidFill>
              </a:rPr>
              <a:t>) </a:t>
            </a:r>
            <a:r>
              <a:rPr lang="sl-SI" altLang="sl-SI" sz="2000" dirty="0" smtClean="0">
                <a:solidFill>
                  <a:schemeClr val="bg1"/>
                </a:solidFill>
              </a:rPr>
              <a:t/>
            </a:r>
            <a:br>
              <a:rPr lang="sl-SI" altLang="sl-SI" sz="2000" dirty="0" smtClean="0">
                <a:solidFill>
                  <a:schemeClr val="bg1"/>
                </a:solidFill>
              </a:rPr>
            </a:br>
            <a:r>
              <a:rPr lang="sl-SI" altLang="sl-SI" sz="2000" dirty="0" smtClean="0">
                <a:solidFill>
                  <a:schemeClr val="bg1"/>
                </a:solidFill>
              </a:rPr>
              <a:t>na </a:t>
            </a:r>
            <a:r>
              <a:rPr lang="sl-SI" altLang="sl-SI" sz="2000" dirty="0">
                <a:solidFill>
                  <a:schemeClr val="bg1"/>
                </a:solidFill>
              </a:rPr>
              <a:t>1.000 prebivalcev območja </a:t>
            </a:r>
            <a:r>
              <a:rPr lang="sl-SI" altLang="sl-SI" sz="2000" dirty="0" smtClean="0">
                <a:solidFill>
                  <a:schemeClr val="bg1"/>
                </a:solidFill>
              </a:rPr>
              <a:t>OOK, </a:t>
            </a:r>
            <a:r>
              <a:rPr lang="sl-SI" altLang="sl-SI" sz="2000" dirty="0">
                <a:solidFill>
                  <a:schemeClr val="bg1"/>
                </a:solidFill>
              </a:rPr>
              <a:t>2010-2013</a:t>
            </a:r>
            <a:endParaRPr lang="sl-SI" sz="2000" dirty="0"/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4254857916"/>
              </p:ext>
            </p:extLst>
          </p:nvPr>
        </p:nvGraphicFramePr>
        <p:xfrm>
          <a:off x="1270273" y="1899917"/>
          <a:ext cx="6768157" cy="425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avokotnik 8"/>
          <p:cNvSpPr/>
          <p:nvPr/>
        </p:nvSpPr>
        <p:spPr>
          <a:xfrm>
            <a:off x="1819074" y="6159098"/>
            <a:ext cx="67527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800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 podatkov:</a:t>
            </a:r>
            <a:r>
              <a:rPr lang="sl-SI" sz="8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Vsebinska in finančna poročila o izvajanju posebnih nalog osrednjih območnih knjižnic: poročevalska leta 2010, 2011, 2012, 2013</a:t>
            </a:r>
            <a:endParaRPr lang="sl-SI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Prirast enot gradiva iz naslova izvajanja prve posebne naloge OOK (</a:t>
            </a:r>
            <a:r>
              <a:rPr lang="sl-SI" sz="22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nakup in obvezni izvod</a:t>
            </a:r>
            <a:r>
              <a:rPr lang="sl-SI" sz="2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sl-SI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2010-2013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11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654494718"/>
              </p:ext>
            </p:extLst>
          </p:nvPr>
        </p:nvGraphicFramePr>
        <p:xfrm>
          <a:off x="1027262" y="1628800"/>
          <a:ext cx="7254180" cy="432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874896" y="5951563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263216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12</a:t>
            </a:fld>
            <a:endParaRPr lang="sl-SI"/>
          </a:p>
        </p:txBody>
      </p:sp>
      <p:graphicFrame>
        <p:nvGraphicFramePr>
          <p:cNvPr id="7" name="Grafikon 6"/>
          <p:cNvGraphicFramePr/>
          <p:nvPr>
            <p:extLst>
              <p:ext uri="{D42A27DB-BD31-4B8C-83A1-F6EECF244321}">
                <p14:modId xmlns:p14="http://schemas.microsoft.com/office/powerpoint/2010/main" val="126250030"/>
              </p:ext>
            </p:extLst>
          </p:nvPr>
        </p:nvGraphicFramePr>
        <p:xfrm>
          <a:off x="911795" y="1468037"/>
          <a:ext cx="7320409" cy="439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avokotnik 7"/>
          <p:cNvSpPr/>
          <p:nvPr/>
        </p:nvSpPr>
        <p:spPr>
          <a:xfrm>
            <a:off x="911795" y="920088"/>
            <a:ext cx="7320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16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sl-SI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distribuirano knjižnično gradivo </a:t>
            </a:r>
            <a:r>
              <a:rPr lang="sl-SI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OOK </a:t>
            </a:r>
            <a:r>
              <a:rPr lang="sl-SI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1600" b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obvezni izvod, kosi</a:t>
            </a:r>
            <a:r>
              <a:rPr lang="sl-SI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sl-SI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2010-2013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385746" y="5931511"/>
            <a:ext cx="2634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 podatkov: Ekspedit NUK - poročila za 2010, 2011, 2012,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9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13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648297520"/>
              </p:ext>
            </p:extLst>
          </p:nvPr>
        </p:nvGraphicFramePr>
        <p:xfrm>
          <a:off x="1175187" y="1727541"/>
          <a:ext cx="7092002" cy="423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755576" y="1078825"/>
            <a:ext cx="79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Prirast naslovov knjižničnega gradiva v OOK glede na </a:t>
            </a:r>
            <a:r>
              <a:rPr lang="sl-SI" u="sng" dirty="0">
                <a:solidFill>
                  <a:schemeClr val="bg1"/>
                </a:solidFill>
              </a:rPr>
              <a:t>jezik</a:t>
            </a:r>
            <a:r>
              <a:rPr lang="sl-SI" dirty="0">
                <a:solidFill>
                  <a:schemeClr val="bg1"/>
                </a:solidFill>
              </a:rPr>
              <a:t> (nakup in obvezni izvod), 2010-2013</a:t>
            </a:r>
          </a:p>
        </p:txBody>
      </p:sp>
    </p:spTree>
    <p:extLst>
      <p:ext uri="{BB962C8B-B14F-4D97-AF65-F5344CB8AC3E}">
        <p14:creationId xmlns:p14="http://schemas.microsoft.com/office/powerpoint/2010/main" val="21313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14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4160378211"/>
              </p:ext>
            </p:extLst>
          </p:nvPr>
        </p:nvGraphicFramePr>
        <p:xfrm>
          <a:off x="917848" y="1436791"/>
          <a:ext cx="7308304" cy="487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477888" y="76470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 smtClean="0">
                <a:solidFill>
                  <a:schemeClr val="bg1"/>
                </a:solidFill>
              </a:rPr>
              <a:t>Delež prirasta knjižničnega gradiva v OOK - 1. naloga glede na delež prirasta inventarnih enot v celoti (%), 2010-2013 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92544" y="6331187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405073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2D38-31AE-4DBA-99DF-642C40727C5A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15</a:t>
            </a:fld>
            <a:endParaRPr lang="sl-SI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59632" y="26369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3460028074"/>
              </p:ext>
            </p:extLst>
          </p:nvPr>
        </p:nvGraphicFramePr>
        <p:xfrm>
          <a:off x="1259632" y="2492896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259632" y="1203720"/>
            <a:ext cx="6289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000" dirty="0" bmk="_Toc40253187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Indeks normativ (14 enot gradiva na 1.000 prebivalcev)/doseganje</a:t>
            </a:r>
            <a:endParaRPr lang="sl-SI" altLang="sl-SI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19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59" y="620688"/>
            <a:ext cx="8229600" cy="1143000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Delež </a:t>
            </a:r>
            <a:r>
              <a:rPr lang="sl-SI" sz="20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včlanjenih prebivalcev </a:t>
            </a:r>
            <a:r>
              <a:rPr lang="sl-SI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sl-SI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širšega območja </a:t>
            </a:r>
            <a:r>
              <a:rPr lang="sl-SI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 OOK (%), 2010-2013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16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24909400"/>
              </p:ext>
            </p:extLst>
          </p:nvPr>
        </p:nvGraphicFramePr>
        <p:xfrm>
          <a:off x="1074737" y="1583925"/>
          <a:ext cx="6994525" cy="454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946904" y="6157762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21036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37815"/>
            <a:ext cx="8229600" cy="1143000"/>
          </a:xfrm>
        </p:spPr>
        <p:txBody>
          <a:bodyPr>
            <a:normAutofit/>
          </a:bodyPr>
          <a:lstStyle/>
          <a:p>
            <a:r>
              <a:rPr lang="sl-SI" sz="20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Izposojeno</a:t>
            </a:r>
            <a:r>
              <a:rPr lang="sl-SI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gradivo članom širšega območja OOK (%), 2010-2013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17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176087014"/>
              </p:ext>
            </p:extLst>
          </p:nvPr>
        </p:nvGraphicFramePr>
        <p:xfrm>
          <a:off x="935893" y="1609631"/>
          <a:ext cx="7272213" cy="456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792543" y="6174938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181080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00F5-8318-4F80-BF27-74191D197D0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18</a:t>
            </a:fld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21229"/>
              </p:ext>
            </p:extLst>
          </p:nvPr>
        </p:nvGraphicFramePr>
        <p:xfrm>
          <a:off x="827584" y="1196752"/>
          <a:ext cx="7488832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832"/>
              </a:tblGrid>
              <a:tr h="144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Slovenski</a:t>
                      </a:r>
                      <a:r>
                        <a:rPr lang="sl-SI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e-viri (7)</a:t>
                      </a:r>
                      <a:endParaRPr lang="sl-SI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Večer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GVIN (7)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Evropski pravni vestnik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Find-INFO (23)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Tax-fin-lex (22)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IUS-INFO in EURO IUS-INFO (35 podatkovnih baz)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IUS-INFO Hrvaška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bg1"/>
                          </a:solidFill>
                          <a:effectLst/>
                        </a:rPr>
                        <a:t>Tuji e-viri </a:t>
                      </a:r>
                      <a:r>
                        <a:rPr lang="sl-SI" sz="2400" dirty="0" smtClean="0">
                          <a:solidFill>
                            <a:schemeClr val="bg1"/>
                          </a:solidFill>
                          <a:effectLst/>
                        </a:rPr>
                        <a:t>(12)</a:t>
                      </a:r>
                      <a:endParaRPr lang="sl-SI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Oxford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Art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Grove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Dictionary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Art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Oxford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Grove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?)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Naxos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Library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Naxos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Music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Library Jazz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Oxford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Press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Who's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Was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Who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Encyclopedia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Britannica PLE (=Public Library Edition) (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Encyclopedia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Britannica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Library Edition) 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Oxford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Dictionary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Oxford Reference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Premium Collection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Berg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Fashion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Library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Routledge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Encyclopedia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Philosophy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EBSCOhost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EBSCO eBook Public Library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effectLst/>
                        </a:rPr>
                        <a:t>Subscription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</a:rPr>
                        <a:t> Collection</a:t>
                      </a:r>
                      <a:endParaRPr lang="sl-SI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Število prijav preko NUK do podatkovnih zbirk po mesecih od 1. 7. 2011 do 31. 12. 2013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19</a:t>
            </a:fld>
            <a:endParaRPr lang="sl-SI"/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7" y="1628800"/>
            <a:ext cx="7490966" cy="4257189"/>
          </a:xfrm>
          <a:prstGeom prst="rect">
            <a:avLst/>
          </a:prstGeom>
          <a:noFill/>
          <a:ln>
            <a:solidFill>
              <a:sysClr val="window" lastClr="FFFFFF">
                <a:lumMod val="85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140549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l-SI" sz="1800" i="1" cap="sm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Zakonske in druge podlage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sl-SI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Zakon o knjižničarstvu. (2001). </a:t>
            </a:r>
            <a:r>
              <a:rPr lang="sl-SI" sz="3500" dirty="0" smtClean="0">
                <a:solidFill>
                  <a:srgbClr val="C00000"/>
                </a:solidFill>
                <a:latin typeface="+mn-lt"/>
              </a:rPr>
              <a:t>UL RS, št. 87/01 in 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Pravilnik o osrednjih območnih knjižnicah. (2003). </a:t>
            </a:r>
            <a:r>
              <a:rPr lang="sl-SI" sz="3500" dirty="0">
                <a:solidFill>
                  <a:srgbClr val="C00000"/>
                </a:solidFill>
                <a:latin typeface="+mn-lt"/>
              </a:rPr>
              <a:t>UL RS, št. 88/03. </a:t>
            </a:r>
            <a:endParaRPr lang="sl-SI" sz="3500" dirty="0" smtClean="0">
              <a:solidFill>
                <a:srgbClr val="C00000"/>
              </a:solidFill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endParaRPr lang="sl-SI" sz="2200" dirty="0">
              <a:solidFill>
                <a:schemeClr val="bg1"/>
              </a:solidFill>
              <a:latin typeface="+mn-lt"/>
            </a:endParaRPr>
          </a:p>
          <a:p>
            <a:pPr>
              <a:buNone/>
            </a:pPr>
            <a:r>
              <a:rPr lang="sl-SI" sz="2200" dirty="0" smtClean="0">
                <a:solidFill>
                  <a:schemeClr val="bg1"/>
                </a:solidFill>
                <a:latin typeface="+mn-lt"/>
              </a:rPr>
              <a:t>Druge podlage: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l-SI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Pravilnik o pogojih za izvajanje knjižnične dejavnosti kot javne službe </a:t>
            </a:r>
            <a:r>
              <a:rPr lang="sl-SI" sz="2200" dirty="0" smtClean="0">
                <a:solidFill>
                  <a:schemeClr val="bg1"/>
                </a:solidFill>
                <a:latin typeface="+mn-lt"/>
              </a:rPr>
              <a:t>UL RS  št. 73/03 in UL RS  št. 70/2008. 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B99D-BCBE-44C7-A636-B5AE3DB8D217}" type="datetime1">
              <a:rPr lang="sl-SI" smtClean="0"/>
              <a:t>15.9.2015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871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90FB-A3FB-4167-A6DA-284E6D8B0691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20</a:t>
            </a:fld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76230"/>
              </p:ext>
            </p:extLst>
          </p:nvPr>
        </p:nvGraphicFramePr>
        <p:xfrm>
          <a:off x="407775" y="1265212"/>
          <a:ext cx="8301610" cy="470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937"/>
                <a:gridCol w="1218122"/>
                <a:gridCol w="865881"/>
                <a:gridCol w="865881"/>
                <a:gridCol w="865881"/>
                <a:gridCol w="769672"/>
                <a:gridCol w="659686"/>
                <a:gridCol w="675255"/>
                <a:gridCol w="809295"/>
              </a:tblGrid>
              <a:tr h="1617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FFFFFF"/>
                          </a:solidFill>
                          <a:effectLst/>
                        </a:rPr>
                        <a:t>Območje</a:t>
                      </a:r>
                      <a:endParaRPr lang="sl-SI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FFFF"/>
                          </a:solidFill>
                          <a:effectLst/>
                        </a:rPr>
                        <a:t>Tematska svetovanja </a:t>
                      </a:r>
                      <a:r>
                        <a:rPr lang="sl-SI" sz="2000" dirty="0" smtClean="0">
                          <a:solidFill>
                            <a:srgbClr val="FFFFFF"/>
                          </a:solidFill>
                          <a:effectLst/>
                        </a:rPr>
                        <a:t>( št. individualnih</a:t>
                      </a:r>
                      <a:r>
                        <a:rPr lang="sl-SI" sz="2000" baseline="0" dirty="0" smtClean="0">
                          <a:solidFill>
                            <a:srgbClr val="FFFFFF"/>
                          </a:solidFill>
                          <a:effectLst/>
                        </a:rPr>
                        <a:t> svetovanj in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aseline="0" dirty="0" smtClean="0">
                          <a:solidFill>
                            <a:srgbClr val="FFFFFF"/>
                          </a:solidFill>
                          <a:effectLst/>
                        </a:rPr>
                        <a:t>časovni obseg)</a:t>
                      </a:r>
                      <a:endParaRPr lang="sl-SI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Razvoj in načrtovanje občinskih in medobčinskih knjižničnih mrež</a:t>
                      </a:r>
                    </a:p>
                  </a:txBody>
                  <a:tcPr marL="44167" marR="44167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049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Leto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2010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2011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2012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2013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2010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2011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2012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</a:rPr>
                        <a:t>2013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Celjsko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7 (84)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54 (339)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 (320)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23 (320)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(2)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Dolenjsko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27 (26)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11 (422)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21 (450)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29 (460)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(6)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(40)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(40)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Gorenjsko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(6)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3 (110)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4 (120)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(100)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Goriško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(8)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 (400)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12 (400)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7 (120)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 (100)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(80)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(5)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Koroško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 (171)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(126)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(166)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6 (280)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Obalno-kraško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250 (130)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34 (326)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 (260)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 (370)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(120)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 (0)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77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Osrednjeslovensko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343 (615)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 (630)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112 (685)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153 (988)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(8)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(30)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(50)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04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Pomursko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 (730)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 (690)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8 (610)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(510)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(10)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(10)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97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Spodnjepodravsko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(40)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(250)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(280)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(280)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21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Štajersko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 (6)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 (20)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(0)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(253)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 (6)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(20)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(25)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(58)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  <a:tr h="59402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Svetovanja/št.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Ure</a:t>
                      </a:r>
                      <a:endParaRPr lang="sl-SI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tx1"/>
                          </a:solidFill>
                          <a:effectLst/>
                        </a:rPr>
                        <a:t>671 </a:t>
                      </a:r>
                      <a:endParaRPr lang="sl-SI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1.816 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lang="sl-SI" sz="18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3.313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r>
                        <a:rPr lang="sl-SI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3.291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r>
                        <a:rPr lang="sl-SI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3.681 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sl-SI" sz="18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800" b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120 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270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endParaRPr lang="sl-SI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70 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sl-SI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l-SI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150 </a:t>
                      </a:r>
                      <a:endParaRPr lang="sl-SI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67" marR="44167" marT="0" marB="0" anchor="b">
                    <a:solidFill>
                      <a:srgbClr val="A8EAFE"/>
                    </a:solidFill>
                  </a:tcPr>
                </a:tc>
              </a:tr>
            </a:tbl>
          </a:graphicData>
        </a:graphic>
      </p:graphicFrame>
      <p:sp>
        <p:nvSpPr>
          <p:cNvPr id="8" name="Naslov 4"/>
          <p:cNvSpPr txBox="1">
            <a:spLocks noGrp="1"/>
          </p:cNvSpPr>
          <p:nvPr>
            <p:ph type="title"/>
          </p:nvPr>
        </p:nvSpPr>
        <p:spPr>
          <a:xfrm>
            <a:off x="479785" y="62068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Strokovna pomoč</a:t>
            </a:r>
            <a:endParaRPr lang="sl-S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99592" y="6041425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378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0469"/>
            <a:ext cx="8229600" cy="1143000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Analize, 2010-2013 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21</a:t>
            </a:fld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37214"/>
              </p:ext>
            </p:extLst>
          </p:nvPr>
        </p:nvGraphicFramePr>
        <p:xfrm>
          <a:off x="457200" y="1750149"/>
          <a:ext cx="8363277" cy="3718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544"/>
                <a:gridCol w="648072"/>
                <a:gridCol w="690625"/>
                <a:gridCol w="869006"/>
                <a:gridCol w="869006"/>
                <a:gridCol w="869006"/>
                <a:gridCol w="869006"/>
                <a:gridCol w="869006"/>
                <a:gridCol w="86900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Območje OOK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Število analiz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Obseg (ure)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analiz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Obseg (ure)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analiz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Obseg (ure)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Število analiz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Obseg (ure)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Celjsko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Dolenjsko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100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Gorenjsko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Goriško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100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Koroško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139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Obalno-kraško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70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Osrednjeslovensko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Pomursko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50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Spodnjepodravsko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168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Štajersko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SKUPAJ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538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</a:t>
                      </a:r>
                      <a:endParaRPr lang="sl-SI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859382" y="5542978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366419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63DF-371B-4AF2-80B1-7C75C20C8C72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22</a:t>
            </a:fld>
            <a:endParaRPr lang="sl-SI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73736"/>
              </p:ext>
            </p:extLst>
          </p:nvPr>
        </p:nvGraphicFramePr>
        <p:xfrm>
          <a:off x="899592" y="1093470"/>
          <a:ext cx="7447915" cy="517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105"/>
                <a:gridCol w="539750"/>
                <a:gridCol w="539750"/>
                <a:gridCol w="539750"/>
                <a:gridCol w="541020"/>
                <a:gridCol w="539750"/>
                <a:gridCol w="539750"/>
                <a:gridCol w="539750"/>
                <a:gridCol w="541020"/>
                <a:gridCol w="539750"/>
                <a:gridCol w="539750"/>
                <a:gridCol w="539750"/>
                <a:gridCol w="541020"/>
              </a:tblGrid>
              <a:tr h="2623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Območje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Sodelovanje s šolskimi </a:t>
                      </a:r>
                      <a:r>
                        <a:rPr lang="sl-SI" sz="2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knjižnicami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(1.322)</a:t>
                      </a:r>
                      <a:endParaRPr lang="sl-SI" sz="2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Knjižnične storitve za posebne skupine uporabnikov na območju OOK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0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Izvajanje mentorstva za knjižnične delavce začetnike in študente bibliotekarstva s širšega območja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Leto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2010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2013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Celjsko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Dolenjsko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3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Gorenjsko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Goriško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3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Koroško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16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Obalno-kraško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3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Osrednjeslovensko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139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251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251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277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8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Pomursko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67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Spodnjepodravsko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106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2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4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Štajersko 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8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0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Skupaj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899592" y="6233239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35024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Skupni projekti na območju, sodelovanje </a:t>
            </a:r>
            <a:endParaRPr lang="sl-SI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23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899592" y="5981606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89711"/>
              </p:ext>
            </p:extLst>
          </p:nvPr>
        </p:nvGraphicFramePr>
        <p:xfrm>
          <a:off x="950848" y="1574450"/>
          <a:ext cx="7242302" cy="437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670"/>
                <a:gridCol w="499983"/>
                <a:gridCol w="499155"/>
                <a:gridCol w="499155"/>
                <a:gridCol w="499983"/>
                <a:gridCol w="499155"/>
                <a:gridCol w="499155"/>
                <a:gridCol w="499155"/>
                <a:gridCol w="499983"/>
                <a:gridCol w="475977"/>
                <a:gridCol w="475977"/>
                <a:gridCol w="475977"/>
                <a:gridCol w="475977"/>
              </a:tblGrid>
              <a:tr h="957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Območje OOK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1. Lastni projekti OOK za potrebe celotnega območja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2. Skupni projekti v sodelovanju z drugimi knjižnicami območja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3. Skupni projekti v sodelovanju z drugimi območnimi knjižnicami (nacionalni nivo)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14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Leto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2010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2011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2012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2013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2010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2011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2012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2013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2010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2011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2012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2013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Celjsko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2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Dolenjsko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Gorenjsko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Goriško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Koroško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Obalno-kraško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Osrednjeslovensko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17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Pomursko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Spodnjepodravsko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Štajersko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 b="1">
                          <a:effectLst/>
                        </a:rPr>
                        <a:t>SKUPAJ</a:t>
                      </a:r>
                      <a:endParaRPr lang="sl-SI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10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22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17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26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12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13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25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21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12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18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18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32 </a:t>
                      </a:r>
                      <a:endParaRPr lang="sl-SI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14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SKUPAJ 2010-2013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75 projektov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71 projektov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80 projektov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7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747951"/>
            <a:ext cx="8229600" cy="1143000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nacionalni ravni je bilo v obdobju 2010-2013 izvedenih </a:t>
            </a:r>
            <a:r>
              <a:rPr lang="sl-SI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projektov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200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24</a:t>
            </a:fld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57200" y="143514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Rastem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e-viri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(nosilec NUK, izvajalke OOK),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prostorska analiza knjižnične mreže –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(nosilec NUK, OOK kontrola podatkov),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 domoznanskih depojev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(skupen projekt Sekcije za domoznanstvo in kulturno dediščino pri ZBDS, NUK in strokovno sodelovanje z Arhivom republike Slovenije. ZBDS je publikacijo izdala v sodelovanju z NUK. V popisu so sodelovale OOK in UKM.</a:t>
            </a:r>
            <a:r>
              <a:rPr lang="sl-SI" sz="14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Publikacija je bila predstavljena na Domfestu - 2. festivalu domoznanstva, 21. septembra 2012, na Ravnah na Koroškem).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spletni portal s priporočilno kakovostno literaturo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dobreknjige.si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(idejna zasnova in nosilki OOK Koper in Nova Gorica),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stanja domoznanstva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(koordinacija NUK, izvedba OOK),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Kamra</a:t>
            </a:r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(ideja in začetni nosilec NUK, danes konzorcij s sedežem in upravljanjem v OOK Celje), </a:t>
            </a:r>
            <a:endParaRPr lang="sl-SI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sl-SI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</a:t>
            </a:r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(nosilec priprave in izdaje publikacije NUK, organizacija in izvedba OOK Celje),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Rastem s knjigo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(nosilec JAK, OOK koordinirajo za območje),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brezplačna medknjižnična izposoja </a:t>
            </a:r>
            <a:r>
              <a:rPr lang="sl-SI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(pobuda OOK Ravne, izvajalke posamezne OOK, NUK koordinacija</a:t>
            </a:r>
            <a:r>
              <a:rPr lang="sl-SI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l-SI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3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Brezplačna medknjižnična izposoja za uporabnika, 2013 </a:t>
            </a:r>
            <a:endParaRPr lang="sl-SI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25</a:t>
            </a:fld>
            <a:endParaRPr lang="sl-SI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5924"/>
              </p:ext>
            </p:extLst>
          </p:nvPr>
        </p:nvGraphicFramePr>
        <p:xfrm>
          <a:off x="457200" y="1772816"/>
          <a:ext cx="8229600" cy="36198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Območje OOK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OOK→OK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OK→OOK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OK→OK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Celjsko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-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-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Dolenjsko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Gorenjsko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Goriško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Koroško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Obalno-kraško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Osrednjeslovensko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Pomursko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Spodnjepodravsko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+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Štajersko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-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SKUPAJ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>
                          <a:effectLst/>
                        </a:rPr>
                        <a:t>5 +</a:t>
                      </a:r>
                      <a:endParaRPr lang="sl-SI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>
                          <a:effectLst/>
                        </a:rPr>
                        <a:t>5 +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>
                          <a:effectLst/>
                        </a:rPr>
                        <a:t>1 +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683568" y="5455676"/>
            <a:ext cx="83632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800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sl-SI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 označuje brezplačno MKI za uporabnika, - pa plačljivo storitev MKI. </a:t>
            </a:r>
            <a:endParaRPr lang="sl-SI" sz="1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92544" y="5266949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1566899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685" y="568440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Promocija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26</a:t>
            </a:fld>
            <a:endParaRPr lang="sl-SI"/>
          </a:p>
        </p:txBody>
      </p:sp>
      <p:pic>
        <p:nvPicPr>
          <p:cNvPr id="6" name="Slika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1843971"/>
            <a:ext cx="328721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4102285" y="184397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Delovna </a:t>
            </a:r>
            <a:r>
              <a:rPr lang="sl-SI" dirty="0" smtClean="0">
                <a:solidFill>
                  <a:schemeClr val="bg1"/>
                </a:solidFill>
              </a:rPr>
              <a:t>skupina (koordinatorji </a:t>
            </a:r>
            <a:r>
              <a:rPr lang="sl-SI" dirty="0">
                <a:solidFill>
                  <a:schemeClr val="bg1"/>
                </a:solidFill>
              </a:rPr>
              <a:t>NUK in </a:t>
            </a:r>
            <a:r>
              <a:rPr lang="sl-SI" dirty="0" smtClean="0">
                <a:solidFill>
                  <a:schemeClr val="bg1"/>
                </a:solidFill>
              </a:rPr>
              <a:t>OOK)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 virtualno </a:t>
            </a:r>
            <a:r>
              <a:rPr lang="sl-SI" dirty="0">
                <a:solidFill>
                  <a:schemeClr val="bg1"/>
                </a:solidFill>
              </a:rPr>
              <a:t>razstavo, ki je bila objavljena na spletnih straneh OOK in NUK. </a:t>
            </a: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NUK </a:t>
            </a:r>
            <a:r>
              <a:rPr lang="sl-SI" dirty="0">
                <a:solidFill>
                  <a:schemeClr val="bg1"/>
                </a:solidFill>
              </a:rPr>
              <a:t>je posredoval novico in izjavo za medije, </a:t>
            </a: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TV </a:t>
            </a:r>
            <a:r>
              <a:rPr lang="sl-SI" dirty="0">
                <a:solidFill>
                  <a:schemeClr val="bg1"/>
                </a:solidFill>
              </a:rPr>
              <a:t>Koper je pripravila prispevek o OOK Koper za Obalno-kraško območje. </a:t>
            </a: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Novico </a:t>
            </a:r>
            <a:r>
              <a:rPr lang="sl-SI" dirty="0">
                <a:solidFill>
                  <a:schemeClr val="bg1"/>
                </a:solidFill>
              </a:rPr>
              <a:t>o 10-letnici je objavila tudi STA . </a:t>
            </a: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V </a:t>
            </a:r>
            <a:r>
              <a:rPr lang="sl-SI" dirty="0">
                <a:solidFill>
                  <a:schemeClr val="bg1"/>
                </a:solidFill>
              </a:rPr>
              <a:t>OOK Novo mesto so izdelali plakat (</a:t>
            </a:r>
            <a:r>
              <a:rPr lang="sl-SI" dirty="0" smtClean="0">
                <a:solidFill>
                  <a:schemeClr val="bg1"/>
                </a:solidFill>
              </a:rPr>
              <a:t>Slika).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Na </a:t>
            </a:r>
            <a:r>
              <a:rPr lang="sl-SI" dirty="0">
                <a:solidFill>
                  <a:schemeClr val="bg1"/>
                </a:solidFill>
              </a:rPr>
              <a:t>posvetovanju v Laškem je bila predstavljena virtualna razstava in </a:t>
            </a: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</a:rPr>
              <a:t>v </a:t>
            </a:r>
            <a:r>
              <a:rPr lang="sl-SI" dirty="0">
                <a:solidFill>
                  <a:schemeClr val="bg1"/>
                </a:solidFill>
              </a:rPr>
              <a:t>reviji Knjižnica objavljen strokovni prispevek z naslovom »Od vizije do strategije 2003─2013: deset let osrednjih območnih knjižnic« . </a:t>
            </a:r>
          </a:p>
        </p:txBody>
      </p:sp>
      <p:pic>
        <p:nvPicPr>
          <p:cNvPr id="11" name="Slika 10" descr="http://cezar.nuk.uni-lj.si/ook/pages/images/13808057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6556"/>
            <a:ext cx="2138045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27</a:t>
            </a:fld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93912" y="1470794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l-SI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 domoznanskih depojev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l-SI" sz="1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sl-SI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posameznih domoznanskih depojev je izšel v zborniku 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»Materialno varovanje knjižničnega domoznanskega gradiva v Sloveniji: ocena stanja depojev v Osrednjih območnih knjižnicah in Univerzitetni knjižnici Maribor =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Preservation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in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Slovenia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Repositories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Slovenian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Maribor </a:t>
            </a:r>
            <a:r>
              <a:rPr lang="sl-SI" sz="1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sl-SI" sz="1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l-SI" sz="1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 je bil predstavljen na 2. Domfestu na Ravnah jeseni 2012</a:t>
            </a:r>
            <a:r>
              <a:rPr lang="sl-SI" sz="1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slov 4"/>
          <p:cNvSpPr txBox="1">
            <a:spLocks noGrp="1"/>
          </p:cNvSpPr>
          <p:nvPr>
            <p:ph type="title"/>
          </p:nvPr>
        </p:nvSpPr>
        <p:spPr>
          <a:xfrm>
            <a:off x="479785" y="62068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>
              <a:spcBef>
                <a:spcPts val="1200"/>
              </a:spcBef>
              <a:spcAft>
                <a:spcPts val="0"/>
              </a:spcAft>
              <a:tabLst>
                <a:tab pos="2076450" algn="l"/>
              </a:tabLst>
            </a:pPr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sl-SI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Koordinacija  zbiranja, obdelave in hranjenja domoznanskega gradiva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677555" y="2780928"/>
            <a:ext cx="799288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 smtClean="0">
                <a:solidFill>
                  <a:schemeClr val="bg1"/>
                </a:solidFill>
              </a:rPr>
              <a:t>Bibliografija domoznanskih serijskih publikacij za obdobje 1991-2013 </a:t>
            </a:r>
          </a:p>
          <a:p>
            <a:pPr>
              <a:spcBef>
                <a:spcPts val="600"/>
              </a:spcBef>
            </a:pPr>
            <a:r>
              <a:rPr lang="sl-SI" sz="1400" dirty="0">
                <a:solidFill>
                  <a:schemeClr val="bg1"/>
                </a:solidFill>
              </a:rPr>
              <a:t>V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r>
              <a:rPr lang="sl-SI" sz="1400" dirty="0">
                <a:solidFill>
                  <a:schemeClr val="bg1"/>
                </a:solidFill>
              </a:rPr>
              <a:t>letu 2013 </a:t>
            </a:r>
            <a:r>
              <a:rPr lang="sl-SI" sz="1400" dirty="0" smtClean="0">
                <a:solidFill>
                  <a:schemeClr val="bg1"/>
                </a:solidFill>
              </a:rPr>
              <a:t>so vse </a:t>
            </a:r>
            <a:r>
              <a:rPr lang="sl-SI" sz="1400" dirty="0">
                <a:solidFill>
                  <a:schemeClr val="bg1"/>
                </a:solidFill>
              </a:rPr>
              <a:t>OOK pričele z izdelavo bibliografije domoznanskih serijskih publikacij za obdobje 1991-2013.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93912" y="3630276"/>
            <a:ext cx="79928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l-SI" sz="1400" b="1" dirty="0" smtClean="0">
                <a:solidFill>
                  <a:schemeClr val="bg1"/>
                </a:solidFill>
              </a:rPr>
              <a:t>Koordinacija projektov digitalizacije </a:t>
            </a:r>
          </a:p>
          <a:p>
            <a:pPr>
              <a:spcBef>
                <a:spcPts val="600"/>
              </a:spcBef>
            </a:pPr>
            <a:r>
              <a:rPr lang="sl-SI" sz="1400" dirty="0" smtClean="0">
                <a:solidFill>
                  <a:schemeClr val="bg1"/>
                </a:solidFill>
              </a:rPr>
              <a:t>Pomembna </a:t>
            </a:r>
            <a:r>
              <a:rPr lang="sl-SI" sz="1400" dirty="0">
                <a:solidFill>
                  <a:schemeClr val="bg1"/>
                </a:solidFill>
              </a:rPr>
              <a:t>naloga domoznanske dejavnosti OOK je bila tudi koordinacija projektov digitalizacije na območju OOK. Iz poročil OOK je razvidno, da so ob zmanjševanju državnih sredstev za izvajanje projektov digitalizacije s strani zunanjih izvajalcev OOK veliko naporov vložile v pridobivanje in ustvarjanje vsebin za domoznanski portal Kamra </a:t>
            </a:r>
            <a:r>
              <a:rPr lang="sl-SI" sz="1400" dirty="0" smtClean="0">
                <a:solidFill>
                  <a:schemeClr val="bg1"/>
                </a:solidFill>
              </a:rPr>
              <a:t>(</a:t>
            </a:r>
            <a:r>
              <a:rPr lang="sl-SI" sz="1400" dirty="0">
                <a:solidFill>
                  <a:schemeClr val="bg1"/>
                </a:solidFill>
              </a:rPr>
              <a:t>www.kamra.si</a:t>
            </a:r>
            <a:r>
              <a:rPr lang="sl-SI" sz="1400" dirty="0" smtClean="0">
                <a:solidFill>
                  <a:schemeClr val="bg1"/>
                </a:solidFill>
              </a:rPr>
              <a:t>). </a:t>
            </a:r>
            <a:endParaRPr lang="sl-S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864096"/>
          </a:xfrm>
        </p:spPr>
        <p:txBody>
          <a:bodyPr>
            <a:normAutofit/>
          </a:bodyPr>
          <a:lstStyle/>
          <a:p>
            <a:pPr algn="l"/>
            <a:r>
              <a:rPr lang="sl-SI" sz="2000" dirty="0" smtClean="0">
                <a:solidFill>
                  <a:schemeClr val="bg1"/>
                </a:solidFill>
              </a:rPr>
              <a:t>Informiranje </a:t>
            </a:r>
            <a:r>
              <a:rPr lang="sl-SI" sz="2000" dirty="0">
                <a:solidFill>
                  <a:schemeClr val="bg1"/>
                </a:solidFill>
              </a:rPr>
              <a:t>zavezancev za obvezni izvod (OI) in posredovanje informacije o zavezancih s svojega območja nacionalni knjižnici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28</a:t>
            </a:fld>
            <a:endParaRPr lang="sl-SI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115616" y="2265262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000" dirty="0" smtClean="0">
                <a:solidFill>
                  <a:schemeClr val="bg1"/>
                </a:solidFill>
              </a:rPr>
              <a:t>Seznanjanje </a:t>
            </a:r>
            <a:r>
              <a:rPr lang="sl-SI" sz="2000" dirty="0">
                <a:solidFill>
                  <a:schemeClr val="bg1"/>
                </a:solidFill>
              </a:rPr>
              <a:t>uporabnikov z domoznanskimi zbirkami (v sorodnih kulturnih zavodih, zlasti muzejih in arhivih) na območju OOK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115616" y="3129358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000" dirty="0">
                <a:solidFill>
                  <a:schemeClr val="bg1"/>
                </a:solidFill>
              </a:rPr>
              <a:t>Bibliografska obdelava domoznanskega gradiva z območja OOK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1115616" y="3981844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000" dirty="0" smtClean="0">
                <a:solidFill>
                  <a:schemeClr val="bg1"/>
                </a:solidFill>
              </a:rPr>
              <a:t>Izvajanje </a:t>
            </a:r>
            <a:r>
              <a:rPr lang="sl-SI" sz="2000" dirty="0">
                <a:solidFill>
                  <a:schemeClr val="bg1"/>
                </a:solidFill>
              </a:rPr>
              <a:t>normativne kontrole</a:t>
            </a: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1115616" y="4742854"/>
            <a:ext cx="69127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000" dirty="0" smtClean="0">
                <a:solidFill>
                  <a:schemeClr val="bg1"/>
                </a:solidFill>
              </a:rPr>
              <a:t>Izvajanje digitalizacije</a:t>
            </a:r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Kamra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0C4-775A-4617-9217-7F54F45AB63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29</a:t>
            </a:fld>
            <a:endParaRPr lang="sl-SI"/>
          </a:p>
        </p:txBody>
      </p:sp>
      <p:graphicFrame>
        <p:nvGraphicFramePr>
          <p:cNvPr id="10" name="Označba mest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2471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763688"/>
            <a:ext cx="8229600" cy="4525963"/>
          </a:xfrm>
        </p:spPr>
        <p:txBody>
          <a:bodyPr>
            <a:normAutofit/>
          </a:bodyPr>
          <a:lstStyle/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Zagotavljanje povečanega in zahtevnejšega </a:t>
            </a:r>
            <a:b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izbora knjižničnega gradiva in informacij </a:t>
            </a:r>
          </a:p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Strokovna pomoč knjižnicam območja</a:t>
            </a:r>
          </a:p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Koordinacija zbiranja, obdelave in hranjenja domoznanskega gradiva</a:t>
            </a:r>
            <a:endParaRPr lang="sl-SI" altLang="zh-CN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Usmerjanje izločenega knjižničnega gradiva </a:t>
            </a:r>
            <a:b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svojega območja</a:t>
            </a:r>
          </a:p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Kadri</a:t>
            </a:r>
          </a:p>
          <a:p>
            <a:pPr marL="514350" indent="-514350" eaLnBrk="0" fontAlgn="base" hangingPunct="0">
              <a:spcBef>
                <a:spcPts val="24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romanUcPeriod" startAt="2"/>
              <a:defRPr/>
            </a:pPr>
            <a:r>
              <a:rPr lang="sl-SI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Financiranje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Naslov 4"/>
          <p:cNvSpPr txBox="1">
            <a:spLocks/>
          </p:cNvSpPr>
          <p:nvPr/>
        </p:nvSpPr>
        <p:spPr>
          <a:xfrm>
            <a:off x="1115616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l-SI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Pravilnik o osrednjih območnih knjižnicah </a:t>
            </a:r>
            <a:endParaRPr lang="sl-S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A10A-7ED5-4A67-B87E-2CC9D665DFE8}" type="datetime1">
              <a:rPr lang="sl-SI" smtClean="0"/>
              <a:t>15.9.2015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5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Kamra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0C4-775A-4617-9217-7F54F45AB63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30</a:t>
            </a:fld>
            <a:endParaRPr lang="sl-SI"/>
          </a:p>
        </p:txBody>
      </p:sp>
      <p:graphicFrame>
        <p:nvGraphicFramePr>
          <p:cNvPr id="13" name="Označba mesta vsebine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15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Kamra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0C4-775A-4617-9217-7F54F45AB63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31</a:t>
            </a:fld>
            <a:endParaRPr lang="sl-SI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07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4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Kamra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0C4-775A-4617-9217-7F54F45AB63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32</a:t>
            </a:fld>
            <a:endParaRPr lang="sl-SI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077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32563"/>
              </p:ext>
            </p:extLst>
          </p:nvPr>
        </p:nvGraphicFramePr>
        <p:xfrm>
          <a:off x="1835696" y="1647825"/>
          <a:ext cx="6120680" cy="394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9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Kamra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0C4-775A-4617-9217-7F54F45AB63D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33</a:t>
            </a:fld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Nacionalni program za kulturo do leta 2017 predvideva:</a:t>
            </a:r>
          </a:p>
          <a:p>
            <a:pPr lvl="1"/>
            <a:r>
              <a:rPr lang="sl-SI" dirty="0" smtClean="0"/>
              <a:t>50.000 objavljenih MME (konec leta 2013 - </a:t>
            </a:r>
            <a:r>
              <a:rPr lang="sl-SI" b="1" dirty="0" smtClean="0"/>
              <a:t>13.326, </a:t>
            </a:r>
            <a:r>
              <a:rPr lang="sl-SI" dirty="0" smtClean="0"/>
              <a:t>danes – </a:t>
            </a:r>
            <a:r>
              <a:rPr lang="sl-SI" b="1" dirty="0" smtClean="0"/>
              <a:t>18.744</a:t>
            </a:r>
            <a:r>
              <a:rPr lang="sl-SI" dirty="0" smtClean="0"/>
              <a:t>) </a:t>
            </a:r>
          </a:p>
          <a:p>
            <a:pPr lvl="1"/>
            <a:r>
              <a:rPr lang="sl-SI" dirty="0" smtClean="0"/>
              <a:t>250 organizacij in posameznikov, ki prispevajo vsebine (konec leta 2013 - </a:t>
            </a:r>
            <a:r>
              <a:rPr lang="sl-SI" b="1" dirty="0" smtClean="0"/>
              <a:t>166</a:t>
            </a:r>
            <a:r>
              <a:rPr lang="sl-SI" dirty="0" smtClean="0"/>
              <a:t>, danes - </a:t>
            </a:r>
            <a:r>
              <a:rPr lang="sl-SI" b="1" dirty="0" smtClean="0"/>
              <a:t>200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800.000 obiskov letno (konec leta 2013 - </a:t>
            </a:r>
            <a:r>
              <a:rPr lang="sl-SI" b="1" dirty="0" smtClean="0"/>
              <a:t>405.976, </a:t>
            </a:r>
            <a:r>
              <a:rPr lang="sl-SI" dirty="0" smtClean="0"/>
              <a:t>2014 (</a:t>
            </a:r>
            <a:r>
              <a:rPr lang="sl-SI" b="1" dirty="0"/>
              <a:t>506.074</a:t>
            </a:r>
            <a:r>
              <a:rPr lang="sl-SI" dirty="0" smtClean="0"/>
              <a:t>)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3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102554"/>
            <a:ext cx="8229600" cy="1143000"/>
          </a:xfrm>
        </p:spPr>
        <p:txBody>
          <a:bodyPr/>
          <a:lstStyle/>
          <a:p>
            <a:r>
              <a:rPr lang="sl-SI" sz="1800" b="1" dirty="0">
                <a:latin typeface="+mn-lt"/>
              </a:rPr>
              <a:t>Sredstva, porabljena za digitalizacijo v obdobju od 2010 do 2013 (v EUR) </a:t>
            </a:r>
            <a:br>
              <a:rPr lang="sl-SI" sz="1800" b="1" dirty="0">
                <a:latin typeface="+mn-lt"/>
              </a:rPr>
            </a:br>
            <a:endParaRPr lang="sl-SI" sz="1800" dirty="0">
              <a:latin typeface="+mn-lt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988840"/>
            <a:ext cx="7339519" cy="3673842"/>
          </a:xfrm>
          <a:prstGeom prst="rect">
            <a:avLst/>
          </a:prstGeom>
        </p:spPr>
      </p:pic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E37-2D0D-4DCF-BBA9-BF5176C10F3E}" type="datetime1">
              <a:rPr lang="sl-SI" smtClean="0"/>
              <a:t>15.9.2015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29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FF57-D470-46B5-B5A6-B8D31C59CFC3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35</a:t>
            </a:fld>
            <a:endParaRPr lang="sl-SI"/>
          </a:p>
        </p:txBody>
      </p:sp>
      <p:sp>
        <p:nvSpPr>
          <p:cNvPr id="8" name="Naslov 4"/>
          <p:cNvSpPr txBox="1">
            <a:spLocks noGrp="1"/>
          </p:cNvSpPr>
          <p:nvPr>
            <p:ph type="title"/>
          </p:nvPr>
        </p:nvSpPr>
        <p:spPr>
          <a:xfrm>
            <a:off x="479785" y="62068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>
              <a:spcBef>
                <a:spcPts val="1200"/>
              </a:spcBef>
              <a:spcAft>
                <a:spcPts val="0"/>
              </a:spcAft>
              <a:tabLst>
                <a:tab pos="2076450" algn="l"/>
              </a:tabLst>
            </a:pPr>
            <a:r>
              <a:rPr lang="sl-SI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sl-SI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Usmerjanje in izločanje knjižničnega gradiva s svojega območja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32367" y="5354211"/>
            <a:ext cx="836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 člen: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»Območna knjižnica stalno hrani uradne publikacije s svojega območja.« </a:t>
            </a:r>
            <a:r>
              <a:rPr lang="sl-SI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17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sl-SI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člen: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»Območna knjižnica usmerja izločeno</a:t>
            </a:r>
            <a:r>
              <a:rPr lang="sl-SI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gradivo s svojega območja v skladu s strokovnimi navodili, ki jih sprejme nacionalna knjižnica. Hrani za območje pomembno knjižnično gradivo, ki je bilo izločeno iz splošnih knjižnic na njenem območju.« </a:t>
            </a:r>
            <a:endParaRPr lang="sl-SI" sz="20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22244"/>
              </p:ext>
            </p:extLst>
          </p:nvPr>
        </p:nvGraphicFramePr>
        <p:xfrm>
          <a:off x="647564" y="1451718"/>
          <a:ext cx="7848871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1490260"/>
                <a:gridCol w="1351452"/>
                <a:gridCol w="1351452"/>
                <a:gridCol w="1351452"/>
              </a:tblGrid>
              <a:tr h="38100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Območje </a:t>
                      </a: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Število (na seznamih) prejetega odpisanega gradiva </a:t>
                      </a:r>
                      <a:r>
                        <a:rPr lang="sl-SI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 </a:t>
                      </a:r>
                      <a:r>
                        <a:rPr lang="sl-SI" sz="18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 na </a:t>
                      </a:r>
                      <a:r>
                        <a:rPr lang="sl-SI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območju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Leto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Celjsko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4.079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250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Dolenjsko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2.010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2.113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5.059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4.601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Gorenjsko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622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874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512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4.599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Goriško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150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1083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470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602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Koroško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74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31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3.557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Obalno-kraško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1.015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1.840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633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2.687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Osrednjeslovensko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4.986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5.210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4.403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Pomursko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102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2.253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Spodnjepodravsko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270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133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Štajersko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0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Skupaj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7.931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11.342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14.301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20.699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chemeClr val="bg1"/>
                </a:solidFill>
              </a:rPr>
              <a:t>Število odpisanih inventarnih enot po območjih OOK v obdobju 2010 do 2013 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36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516004974"/>
              </p:ext>
            </p:extLst>
          </p:nvPr>
        </p:nvGraphicFramePr>
        <p:xfrm>
          <a:off x="899592" y="1772816"/>
          <a:ext cx="7415213" cy="430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899592" y="6110129"/>
            <a:ext cx="7558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solidFill>
                  <a:schemeClr val="bg1"/>
                </a:solidFill>
              </a:rPr>
              <a:t>Vir podatkov: Vsebinska in finančna poročila o izvajanju posebnih nalog osrednjih območnih knjižnic: poročevalska leta 2010, 2011, 2012, 2013</a:t>
            </a:r>
          </a:p>
        </p:txBody>
      </p:sp>
    </p:spTree>
    <p:extLst>
      <p:ext uri="{BB962C8B-B14F-4D97-AF65-F5344CB8AC3E}">
        <p14:creationId xmlns:p14="http://schemas.microsoft.com/office/powerpoint/2010/main" val="2562949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5BB1-C5D8-42FB-B5A4-662BAD77B591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37</a:t>
            </a:fld>
            <a:endParaRPr lang="sl-SI"/>
          </a:p>
        </p:txBody>
      </p:sp>
      <p:sp>
        <p:nvSpPr>
          <p:cNvPr id="8" name="Naslov 4"/>
          <p:cNvSpPr txBox="1">
            <a:spLocks noGrp="1"/>
          </p:cNvSpPr>
          <p:nvPr>
            <p:ph type="title"/>
          </p:nvPr>
        </p:nvSpPr>
        <p:spPr>
          <a:xfrm>
            <a:off x="362773" y="900329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>
              <a:spcBef>
                <a:spcPts val="1200"/>
              </a:spcBef>
              <a:spcAft>
                <a:spcPts val="0"/>
              </a:spcAft>
              <a:tabLst>
                <a:tab pos="2076450" algn="l"/>
              </a:tabLst>
            </a:pPr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Človeški viri</a:t>
            </a:r>
            <a:endParaRPr lang="sl-SI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79785" y="1916832"/>
            <a:ext cx="81246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</a:t>
            </a:r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člen Pravilnik </a:t>
            </a:r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(2003) </a:t>
            </a:r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sl-SI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območna </a:t>
            </a:r>
            <a:r>
              <a:rPr lang="sl-SI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knjižnica ima </a:t>
            </a:r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opravljanje nalog iz 27. člena zakona o knjižničarstvu zaposlene ustrezne strokovne delavce, in sicer vsaj tri strokovne delavce z najmanj univerzitetno izobrazbo in ustreznimi izkušnjami. Ti delavci izvajajo dejavnosti s področij bibliografske obdelave gradiva in posredovanja informacij, svetovanja pri organizaciji knjižnične mreže, organizacije in vzdrževanja računalniškega sistema ter koordinacije domoznanske dejavnosti</a:t>
            </a:r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izločanju gradiva</a:t>
            </a:r>
            <a:r>
              <a:rPr lang="sl-SI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.«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l-SI" sz="2400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REALIZIRANO </a:t>
            </a:r>
            <a:endParaRPr lang="sl-SI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sl-SI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1,5 </a:t>
            </a:r>
            <a:r>
              <a:rPr lang="sl-SI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2 zaposlitvi (EPZ)</a:t>
            </a: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od </a:t>
            </a:r>
            <a:r>
              <a:rPr lang="sl-SI" sz="2400" dirty="0">
                <a:solidFill>
                  <a:schemeClr val="bg1"/>
                </a:solidFill>
              </a:rPr>
              <a:t>najmanj 480.773,98 EUR leta </a:t>
            </a:r>
            <a:r>
              <a:rPr lang="sl-SI" sz="2400" dirty="0" smtClean="0">
                <a:solidFill>
                  <a:schemeClr val="bg1"/>
                </a:solidFill>
              </a:rPr>
              <a:t>2010 </a:t>
            </a: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do največ </a:t>
            </a:r>
            <a:r>
              <a:rPr lang="sl-SI" sz="2400" dirty="0">
                <a:solidFill>
                  <a:schemeClr val="bg1"/>
                </a:solidFill>
              </a:rPr>
              <a:t>532.004,50 EUR leta 2013 do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(</a:t>
            </a:r>
            <a:r>
              <a:rPr lang="sl-SI" sz="2400" dirty="0">
                <a:solidFill>
                  <a:schemeClr val="bg1"/>
                </a:solidFill>
              </a:rPr>
              <a:t>povečanje za dobrih 10 %).</a:t>
            </a:r>
          </a:p>
          <a:p>
            <a:pPr algn="ctr"/>
            <a:endParaRPr lang="sl-SI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052-0F26-4FCC-9E24-CBBBFB1FACE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38</a:t>
            </a:fld>
            <a:endParaRPr lang="sl-SI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1646199981"/>
              </p:ext>
            </p:extLst>
          </p:nvPr>
        </p:nvGraphicFramePr>
        <p:xfrm>
          <a:off x="1610554" y="1793823"/>
          <a:ext cx="5972810" cy="358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avokotnik 6"/>
          <p:cNvSpPr/>
          <p:nvPr/>
        </p:nvSpPr>
        <p:spPr>
          <a:xfrm>
            <a:off x="2727585" y="6094041"/>
            <a:ext cx="3688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Sredstva </a:t>
            </a:r>
            <a:r>
              <a:rPr lang="sl-SI" sz="11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izvajanje posebnih nalog OOK od 2003 do 2013  </a:t>
            </a:r>
            <a:endParaRPr lang="sl-SI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Naslov 4"/>
          <p:cNvSpPr txBox="1">
            <a:spLocks noGrp="1"/>
          </p:cNvSpPr>
          <p:nvPr>
            <p:ph type="title"/>
          </p:nvPr>
        </p:nvSpPr>
        <p:spPr>
          <a:xfrm>
            <a:off x="323528" y="6504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>
              <a:spcBef>
                <a:spcPts val="1200"/>
              </a:spcBef>
              <a:spcAft>
                <a:spcPts val="0"/>
              </a:spcAft>
              <a:tabLst>
                <a:tab pos="2076450" algn="l"/>
              </a:tabLst>
            </a:pPr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Finančni viri</a:t>
            </a:r>
            <a:endParaRPr lang="sl-SI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90060"/>
              </p:ext>
            </p:extLst>
          </p:nvPr>
        </p:nvGraphicFramePr>
        <p:xfrm>
          <a:off x="184686" y="5643900"/>
          <a:ext cx="8774628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  <a:gridCol w="731219"/>
              </a:tblGrid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leto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2003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2004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2005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2006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2007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2008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2009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2010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2011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2012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2013</a:t>
                      </a:r>
                      <a:endParaRPr lang="sl-SI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Indeks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134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161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312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315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336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344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257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208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98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sl-SI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19674"/>
            <a:ext cx="8229600" cy="1143000"/>
          </a:xfrm>
        </p:spPr>
        <p:txBody>
          <a:bodyPr>
            <a:normAutofit/>
          </a:bodyPr>
          <a:lstStyle/>
          <a:p>
            <a:r>
              <a:rPr lang="sl-SI" sz="1800" dirty="0">
                <a:solidFill>
                  <a:schemeClr val="bg1"/>
                </a:solidFill>
              </a:rPr>
              <a:t>Sredstva za izvajanje posebnih nalog </a:t>
            </a:r>
            <a:r>
              <a:rPr lang="sl-SI" sz="1800" dirty="0" smtClean="0">
                <a:solidFill>
                  <a:schemeClr val="bg1"/>
                </a:solidFill>
              </a:rPr>
              <a:t>OOK, 2010 </a:t>
            </a:r>
            <a:r>
              <a:rPr lang="sl-SI" sz="1800" dirty="0">
                <a:solidFill>
                  <a:schemeClr val="bg1"/>
                </a:solidFill>
              </a:rPr>
              <a:t>do 2013 (v </a:t>
            </a:r>
            <a:r>
              <a:rPr lang="sl-SI" sz="1800" dirty="0" smtClean="0">
                <a:solidFill>
                  <a:schemeClr val="bg1"/>
                </a:solidFill>
              </a:rPr>
              <a:t>EUR)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39</a:t>
            </a:fld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" y="1628800"/>
            <a:ext cx="8944539" cy="428992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286000" y="59824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800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 podatkov:</a:t>
            </a:r>
            <a:r>
              <a:rPr lang="sl-SI" sz="8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Vsebinska in finančna poročila o izvajanju posebnih nalog osrednjih območnih knjižnic: poročevalska leta 2010, 2011, 2012, 2013</a:t>
            </a:r>
            <a:endParaRPr lang="sl-SI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5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53f774e-fca3-4bdc-923d-474f5224183e" descr="cid:46DA3268-E490-4609-8FA2-2A43F4B59CD6@home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28880" r="12944" b="29990"/>
          <a:stretch/>
        </p:blipFill>
        <p:spPr bwMode="auto">
          <a:xfrm>
            <a:off x="588337" y="1067909"/>
            <a:ext cx="7967326" cy="5256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900D-44E4-410B-A2F1-68ACFC019795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</a:t>
            </a:fld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4688505" y="606244"/>
            <a:ext cx="401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00B0F0"/>
                </a:solidFill>
              </a:rPr>
              <a:t>Območja OOK s številom občin</a:t>
            </a:r>
            <a:endParaRPr lang="sl-SI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13394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Koordinacija NUK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40</a:t>
            </a:fld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971600" y="1737484"/>
            <a:ext cx="565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tabLst>
                <a:tab pos="810260" algn="l"/>
                <a:tab pos="2076450" algn="l"/>
              </a:tabLst>
            </a:pPr>
            <a:r>
              <a:rPr lang="sl-SI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STROKOVNE SMERNICE, NAVODILA IN IZHODIŠČA</a:t>
            </a:r>
            <a:endParaRPr lang="sl-SI" b="1" kern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91385" y="2317333"/>
            <a:ext cx="867379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strokovno obdelavo in hranjenje nacionalno pomembnega domoznanskega knjižničnega gradiva v splošnih knjižnicah </a:t>
            </a:r>
            <a:r>
              <a:rPr lang="sl-SI" dirty="0">
                <a:solidFill>
                  <a:schemeClr val="bg1"/>
                </a:solidFill>
              </a:rPr>
              <a:t>(2012), izdelana na podlagi 24. člena Zakona o knjižničarstvu (2001</a:t>
            </a:r>
            <a:r>
              <a:rPr lang="sl-SI" dirty="0" smtClean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buAutoNum type="arabicPeriod"/>
            </a:pPr>
            <a:endParaRPr lang="sl-S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 za ugotavljanje lastnosti kulturnega spomenika (2012), izdelana na podlagi 13. člena </a:t>
            </a:r>
            <a:r>
              <a:rPr lang="sl-SI" dirty="0">
                <a:solidFill>
                  <a:schemeClr val="bg1"/>
                </a:solidFill>
              </a:rPr>
              <a:t>Zakona o knjižničarstvu (2001</a:t>
            </a:r>
            <a:r>
              <a:rPr lang="sl-SI" dirty="0" smtClean="0">
                <a:solidFill>
                  <a:schemeClr val="bg1"/>
                </a:solidFill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sl-SI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Materialno varovanje knjižničnega domoznanskega gradiva v Sloveniji: ocena depojev v osrednjih območnih knjižnicah in Univerzitetni knjižnici Maribor </a:t>
            </a:r>
            <a:r>
              <a:rPr lang="sl-SI" dirty="0">
                <a:solidFill>
                  <a:schemeClr val="bg1"/>
                </a:solidFill>
              </a:rPr>
              <a:t>(2012); </a:t>
            </a:r>
            <a:r>
              <a:rPr lang="sl-SI" dirty="0" smtClean="0">
                <a:solidFill>
                  <a:schemeClr val="bg1"/>
                </a:solidFill>
              </a:rPr>
              <a:t>projekt </a:t>
            </a:r>
            <a:r>
              <a:rPr lang="sl-SI" dirty="0">
                <a:solidFill>
                  <a:schemeClr val="bg1"/>
                </a:solidFill>
              </a:rPr>
              <a:t>Sekcije za domoznanstvo in kulturno dediščino pri ZBDS, ki je publikacijo izdala v sodelovanju z NUK-om; v popisu so sodelovale </a:t>
            </a:r>
            <a:r>
              <a:rPr lang="sl-SI" dirty="0" smtClean="0">
                <a:solidFill>
                  <a:schemeClr val="bg1"/>
                </a:solidFill>
              </a:rPr>
              <a:t>OOK in </a:t>
            </a:r>
            <a:r>
              <a:rPr lang="sl-SI" dirty="0">
                <a:solidFill>
                  <a:schemeClr val="bg1"/>
                </a:solidFill>
              </a:rPr>
              <a:t>Univerzitetna knjižnica Maribor; publikacija je bila predstavljena na 2. festivalu domoznanstva 21. septembra 2012 na Ravnah na Koroškem</a:t>
            </a:r>
            <a:r>
              <a:rPr lang="sl-SI" dirty="0" smtClean="0">
                <a:solidFill>
                  <a:schemeClr val="bg1"/>
                </a:solidFill>
              </a:rPr>
              <a:t>;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41</a:t>
            </a:fld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34380" y="1628800"/>
            <a:ext cx="80752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4.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Svetovalno delo območnih knjižnic </a:t>
            </a:r>
            <a:r>
              <a:rPr lang="sl-SI" dirty="0">
                <a:solidFill>
                  <a:schemeClr val="bg1"/>
                </a:solidFill>
              </a:rPr>
              <a:t>(2012), izdelano na podlagi 8. člena Pravilnika o osrednjih območnih knjižnicah (2003) in iz strokovnih razlogov, saj je bilo izvajanje te naloge med območnimi knjižnicami zelo široko in različno interpretirano (razvidno iz letnih poročil osrednjih območnih knjižnic o izvedenih nalogah</a:t>
            </a:r>
            <a:r>
              <a:rPr lang="sl-SI" dirty="0" smtClean="0">
                <a:solidFill>
                  <a:schemeClr val="bg1"/>
                </a:solidFill>
              </a:rPr>
              <a:t>);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5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Informacijsko-komunikacijska tehnologija v splošnih knjižnicah: priročnik </a:t>
            </a:r>
            <a:r>
              <a:rPr lang="sl-SI" dirty="0">
                <a:solidFill>
                  <a:schemeClr val="bg1"/>
                </a:solidFill>
              </a:rPr>
              <a:t>(2010): predstavitev na 1. E-</a:t>
            </a:r>
            <a:r>
              <a:rPr lang="sl-SI" dirty="0" err="1">
                <a:solidFill>
                  <a:schemeClr val="bg1"/>
                </a:solidFill>
              </a:rPr>
              <a:t>festu</a:t>
            </a:r>
            <a:r>
              <a:rPr lang="sl-SI" dirty="0">
                <a:solidFill>
                  <a:schemeClr val="bg1"/>
                </a:solidFill>
              </a:rPr>
              <a:t> v Celju, 21. maja 2010</a:t>
            </a:r>
            <a:r>
              <a:rPr lang="sl-SI" dirty="0" smtClean="0">
                <a:solidFill>
                  <a:schemeClr val="bg1"/>
                </a:solidFill>
              </a:rPr>
              <a:t>;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6</a:t>
            </a:r>
            <a:r>
              <a:rPr lang="sl-SI" dirty="0" smtClean="0">
                <a:solidFill>
                  <a:schemeClr val="bg1"/>
                </a:solidFill>
              </a:rPr>
              <a:t>. 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metodologijo za pripravo bibliografije serijskih publikacij po letu 1990 </a:t>
            </a:r>
            <a:r>
              <a:rPr lang="sl-SI" dirty="0">
                <a:solidFill>
                  <a:schemeClr val="bg1"/>
                </a:solidFill>
              </a:rPr>
              <a:t>in razdelitev bibliografskega opisa člankov med NUK in območji.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Poleg tega je NUK pripravil še: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i="1" dirty="0">
                <a:solidFill>
                  <a:schemeClr val="bg1"/>
                </a:solidFill>
              </a:rPr>
              <a:t>Smernice za digitalizacijo knjižničnega gradiva</a:t>
            </a:r>
            <a:r>
              <a:rPr lang="sl-SI" i="1" dirty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(2010) je pripravil NUK. Dokument je dostopen na spletni strani: URN: NBN: SI: DOC-ZU0LQ5EO </a:t>
            </a:r>
            <a:r>
              <a:rPr lang="sl-SI" u="sng" dirty="0">
                <a:solidFill>
                  <a:schemeClr val="bg1"/>
                </a:solidFill>
              </a:rPr>
              <a:t>http://www.dlib.si</a:t>
            </a:r>
            <a:endParaRPr lang="sl-SI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b="1" i="1" dirty="0">
                <a:solidFill>
                  <a:schemeClr val="bg1"/>
                </a:solidFill>
              </a:rPr>
              <a:t>Smernice za zajem, dolgotrajno ohranjanje in dostop do kulturne dediščine v digitalni obliki </a:t>
            </a:r>
            <a:r>
              <a:rPr lang="sl-SI" dirty="0">
                <a:solidFill>
                  <a:schemeClr val="bg1"/>
                </a:solidFill>
              </a:rPr>
              <a:t>(2013) Dokument je dostopen na spletni strani: </a:t>
            </a:r>
            <a:r>
              <a:rPr lang="sl-SI" u="sng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sl-SI" u="sng" dirty="0" smtClean="0">
                <a:solidFill>
                  <a:schemeClr val="bg1"/>
                </a:solidFill>
                <a:hlinkClick r:id="rId2"/>
              </a:rPr>
              <a:t>www.nuk.uni-lj.si/dokumenti/2014/Smernice_za_zajem_dolgotrajno_ohranjanje_in_dostop_do_kulturne_dediscine_v_digitalni_obliki.pdf</a:t>
            </a:r>
            <a:endParaRPr lang="sl-SI" dirty="0">
              <a:solidFill>
                <a:schemeClr val="bg1"/>
              </a:solidFill>
            </a:endParaRPr>
          </a:p>
          <a:p>
            <a:pPr lvl="0"/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8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42</a:t>
            </a:fld>
            <a:endParaRPr lang="sl-SI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75832"/>
              </p:ext>
            </p:extLst>
          </p:nvPr>
        </p:nvGraphicFramePr>
        <p:xfrm>
          <a:off x="447130" y="2348880"/>
          <a:ext cx="8229599" cy="199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062"/>
                <a:gridCol w="595823"/>
                <a:gridCol w="595823"/>
                <a:gridCol w="595823"/>
                <a:gridCol w="595823"/>
                <a:gridCol w="1091245"/>
              </a:tblGrid>
              <a:tr h="137922"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REDNE DELOVNE SKUPINE OOK</a:t>
                      </a:r>
                    </a:p>
                  </a:txBody>
                  <a:tcPr marL="41776" marR="41776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379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2010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Skupaj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2010-2013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Direktorji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Koordinatorji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Domoznanci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Sistemski administratorji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9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Skupaj 2010-2013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1164796" y="5042041"/>
            <a:ext cx="5855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1800"/>
              </a:spcBef>
              <a:spcAft>
                <a:spcPts val="600"/>
              </a:spcAft>
              <a:tabLst>
                <a:tab pos="810260" algn="l"/>
                <a:tab pos="2076450" algn="l"/>
              </a:tabLst>
            </a:pPr>
            <a:r>
              <a:rPr lang="sl-SI" sz="1400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 ORGANIZACIJA </a:t>
            </a:r>
            <a:r>
              <a:rPr lang="sl-SI" sz="1400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VODENJE USPOSABLJANJA ZA SVETOVALNO </a:t>
            </a:r>
            <a:r>
              <a:rPr lang="sl-SI" sz="1400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DELO</a:t>
            </a:r>
          </a:p>
          <a:p>
            <a:pPr lvl="1" algn="r">
              <a:spcBef>
                <a:spcPts val="1800"/>
              </a:spcBef>
              <a:spcAft>
                <a:spcPts val="600"/>
              </a:spcAft>
              <a:tabLst>
                <a:tab pos="810260" algn="l"/>
                <a:tab pos="2076450" algn="l"/>
              </a:tabLst>
            </a:pPr>
            <a:r>
              <a:rPr lang="sl-SI" sz="1400" b="1" kern="1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Izobraževanja, delavnice, tečaji, predstavitve</a:t>
            </a:r>
            <a:endParaRPr lang="sl-SI" sz="1400" b="1" kern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52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43</a:t>
            </a:fld>
            <a:endParaRPr lang="sl-SI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8122"/>
              </p:ext>
            </p:extLst>
          </p:nvPr>
        </p:nvGraphicFramePr>
        <p:xfrm>
          <a:off x="461894" y="874039"/>
          <a:ext cx="8229599" cy="5535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062"/>
                <a:gridCol w="595823"/>
                <a:gridCol w="595823"/>
                <a:gridCol w="595823"/>
                <a:gridCol w="595823"/>
                <a:gridCol w="1091245"/>
              </a:tblGrid>
              <a:tr h="13792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POSEBNE DELOVNE SKUPINE </a:t>
                      </a:r>
                      <a:r>
                        <a:rPr lang="sl-SI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koordinacija</a:t>
                      </a:r>
                      <a:endParaRPr lang="sl-SI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7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Navodila za strokovno obdelavo in hranjenje nacionalno pomembnega domoznanskega knjižničnega gradiva v splošnih knjižnicah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Svetovalno delo območnih knjižnic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27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Materialno varovanje knjižničnega domoznanskega gradiva v Sloveniji: ocena depojev v OOK in Univerzitetni knjižnici Maribor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Raziskava med strokovnimi delavci na temo izvajanja posebnih nalog OOK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Specializirani knjižnični centri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27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Strokovna izhodišča in metodologija za popis (bibliografijo) serijskih publikacij ter razdelitev bibliografskega opisa člankov po območjih OOK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Enotna metodološka izhodišča za popis domoznanstva in izhodišča za vrednotenje po območjih OOK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IKT – akcijski načrt opremljanja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 let OOK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Poročilo OOK, Plan OOK – prenova obrazcev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Domfest - priprava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Cosec – nakup podatkovnih zbirk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Domfest - priprava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Cobiss skupina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Skupaj 2010-2013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57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  <a:tr h="1379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Skupaj koordiniranje in izvedba vseh sestankov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sl-SI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sl-SI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sl-SI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sl-SI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</a:t>
                      </a:r>
                      <a:endParaRPr lang="sl-SI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76" marR="417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39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44</a:t>
            </a:fld>
            <a:endParaRPr lang="sl-SI"/>
          </a:p>
        </p:txBody>
      </p:sp>
      <p:pic>
        <p:nvPicPr>
          <p:cNvPr id="6" name="Slika 5"/>
          <p:cNvPicPr/>
          <p:nvPr/>
        </p:nvPicPr>
        <p:blipFill rotWithShape="1">
          <a:blip r:embed="rId2" cstate="print"/>
          <a:srcRect l="15744" t="10584" r="17045" b="51526"/>
          <a:stretch/>
        </p:blipFill>
        <p:spPr bwMode="auto">
          <a:xfrm rot="10800000">
            <a:off x="3446217" y="787836"/>
            <a:ext cx="5280660" cy="186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3" cstate="print"/>
          <a:srcRect l="4631" t="26248" r="3550" b="22314"/>
          <a:stretch/>
        </p:blipFill>
        <p:spPr bwMode="auto">
          <a:xfrm>
            <a:off x="457200" y="2371259"/>
            <a:ext cx="528828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/>
          <p:cNvPicPr/>
          <p:nvPr/>
        </p:nvPicPr>
        <p:blipFill rotWithShape="1">
          <a:blip r:embed="rId4" cstate="print"/>
          <a:srcRect l="4631" t="30058" r="16648" b="25489"/>
          <a:stretch/>
        </p:blipFill>
        <p:spPr bwMode="auto">
          <a:xfrm>
            <a:off x="3446217" y="3619908"/>
            <a:ext cx="5273040" cy="186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 descr="\\nukovci\nukci\Uporabniki$\btrplan\Documents\OOK_zgibank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77727"/>
            <a:ext cx="5327650" cy="186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jeZBesedilom 10"/>
          <p:cNvSpPr txBox="1"/>
          <p:nvPr/>
        </p:nvSpPr>
        <p:spPr>
          <a:xfrm>
            <a:off x="1329969" y="1487279"/>
            <a:ext cx="1298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Zgibanke</a:t>
            </a:r>
            <a:endParaRPr lang="sl-SI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53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45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79512" y="2060848"/>
            <a:ext cx="80654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10260" algn="l"/>
                <a:tab pos="2076450" algn="l"/>
              </a:tabLst>
            </a:pPr>
            <a:endParaRPr lang="sl-SI" sz="1400" b="1" kern="14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10260" algn="l"/>
                <a:tab pos="2076450" algn="l"/>
              </a:tabLst>
            </a:pPr>
            <a:r>
              <a:rPr lang="sl-SI" sz="2400" b="1" kern="0" dirty="0"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UGOTOVITVE IN PREDLOGI</a:t>
            </a:r>
            <a:endParaRPr lang="sl-SI" sz="2400" b="1" kern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10260" algn="l"/>
                <a:tab pos="2076450" algn="l"/>
              </a:tabLst>
            </a:pPr>
            <a:r>
              <a:rPr lang="sl-SI" sz="2400" b="1" kern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REALIZACIJA </a:t>
            </a:r>
            <a:r>
              <a:rPr lang="sl-SI" sz="2400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PREDLOGOV SPREMEMB IN PROBLEMATIKA</a:t>
            </a:r>
            <a:endParaRPr lang="sl-SI" sz="2400" b="1" kern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3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2306-2755-496F-A3F1-62314879B6CB}" type="datetime1">
              <a:rPr lang="sl-SI" smtClean="0"/>
              <a:t>15.9.2015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46</a:t>
            </a:fld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419872" y="3343446"/>
            <a:ext cx="340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Hvala za sodelovanje in pozornost.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FFC6-0285-437C-BD28-F3F573ADE5B7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5</a:t>
            </a:fld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65077" cy="49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3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1F10-214A-49A7-8F06-793E82FF95FD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6</a:t>
            </a:fld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8" y="1484784"/>
            <a:ext cx="7981404" cy="439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slov 4"/>
          <p:cNvSpPr txBox="1">
            <a:spLocks/>
          </p:cNvSpPr>
          <p:nvPr/>
        </p:nvSpPr>
        <p:spPr>
          <a:xfrm>
            <a:off x="469715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Število OOK in OK</a:t>
            </a:r>
            <a:endParaRPr lang="sl-S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3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C4D-1AF0-4882-A271-3A3448EF5386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7</a:t>
            </a:fld>
            <a:endParaRPr lang="sl-SI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791"/>
              </p:ext>
            </p:extLst>
          </p:nvPr>
        </p:nvGraphicFramePr>
        <p:xfrm>
          <a:off x="138334" y="2276872"/>
          <a:ext cx="8867331" cy="2795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82"/>
                <a:gridCol w="936104"/>
                <a:gridCol w="936104"/>
                <a:gridCol w="936104"/>
                <a:gridCol w="1080120"/>
                <a:gridCol w="864096"/>
                <a:gridCol w="864096"/>
                <a:gridCol w="1080120"/>
                <a:gridCol w="1193305"/>
              </a:tblGrid>
              <a:tr h="4093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</a:rPr>
                        <a:t>Št. prebivalcev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</a:rPr>
                        <a:t>Zbirka KG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</a:rPr>
                        <a:t>Zbirka NKG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</a:rPr>
                        <a:t>Skupaj KG in NKG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3879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409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1.063.785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995.198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4.799.442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5.229.123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501.172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560.050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5.300.614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5.789.173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409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</a:t>
                      </a:r>
                      <a:r>
                        <a:rPr lang="sl-SI" sz="1800" dirty="0" smtClean="0">
                          <a:effectLst/>
                        </a:rPr>
                        <a:t>se SK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2.046.976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2.061.085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9.404.217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10.376.593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803.550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928.489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10.207.767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11.305.082</a:t>
                      </a:r>
                      <a:endParaRPr lang="sl-SI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409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52 %</a:t>
                      </a:r>
                      <a:endParaRPr lang="sl-SI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62  %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60  %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52  %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51  %</a:t>
                      </a:r>
                      <a:endParaRPr lang="sl-SI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409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v 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6,45 %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+ 8,95 %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+ 11,75 %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+ 9,22%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09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v vseh SK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+ 0,69 %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+ 10,34 %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+ 15,55 %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+ 10,75 %</a:t>
                      </a:r>
                      <a:endParaRPr lang="sl-SI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07080" y="5367700"/>
            <a:ext cx="6294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1" i="0" u="none" strike="noStrike" cap="none" normalizeH="0" baseline="0" dirty="0" smtClean="0" bmk="_Toc394410024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OOK primerjalno s celotno mrežo splošnih knjižnic,</a:t>
            </a:r>
            <a:r>
              <a:rPr kumimoji="0" lang="sl-SI" altLang="sl-SI" b="1" i="0" u="none" strike="noStrike" cap="none" normalizeH="0" dirty="0" smtClean="0" bmk="_Toc394410024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l-SI" altLang="sl-SI" b="1" i="0" u="none" strike="noStrike" cap="none" normalizeH="0" baseline="0" dirty="0" smtClean="0" bmk="_Toc394410024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 in 2013 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Vir: BibSiSt </a:t>
            </a:r>
            <a:r>
              <a:rPr kumimoji="0" lang="sl-SI" altLang="sl-SI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</a:t>
            </a:r>
            <a:r>
              <a:rPr kumimoji="0" lang="sl-SI" altLang="sl-SI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2010, 2014 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aslov 4"/>
          <p:cNvSpPr txBox="1">
            <a:spLocks/>
          </p:cNvSpPr>
          <p:nvPr/>
        </p:nvSpPr>
        <p:spPr>
          <a:xfrm>
            <a:off x="539552" y="1124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Zagotavljanje  povečanega in zahtevnejšega izbora knjižničnega gradiva in informacij </a:t>
            </a:r>
            <a:endParaRPr lang="sl-S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9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34F0-B503-4CD7-8262-0668F055A835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8</a:t>
            </a:fld>
            <a:endParaRPr lang="sl-SI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73043"/>
              </p:ext>
            </p:extLst>
          </p:nvPr>
        </p:nvGraphicFramePr>
        <p:xfrm>
          <a:off x="129679" y="1634613"/>
          <a:ext cx="885246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936104"/>
                <a:gridCol w="792088"/>
                <a:gridCol w="969846"/>
                <a:gridCol w="792088"/>
                <a:gridCol w="1008112"/>
                <a:gridCol w="1016525"/>
                <a:gridCol w="1143715"/>
                <a:gridCol w="1041854"/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E</a:t>
                      </a:r>
                      <a:r>
                        <a:rPr lang="sl-SI" sz="1800" dirty="0" smtClean="0">
                          <a:effectLst/>
                        </a:rPr>
                        <a:t>-viri </a:t>
                      </a:r>
                      <a:r>
                        <a:rPr lang="sl-SI" sz="1800" dirty="0">
                          <a:effectLst/>
                        </a:rPr>
                        <a:t>na </a:t>
                      </a:r>
                      <a:r>
                        <a:rPr lang="sl-SI" sz="1800" dirty="0" smtClean="0">
                          <a:effectLst/>
                        </a:rPr>
                        <a:t>daljavo</a:t>
                      </a:r>
                      <a:r>
                        <a:rPr lang="sl-SI" sz="1800" baseline="30000" dirty="0" smtClean="0">
                          <a:effectLst/>
                        </a:rPr>
                        <a:t>1</a:t>
                      </a:r>
                      <a:endParaRPr lang="sl-SI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Člani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Zaposleni - osebe (</a:t>
                      </a:r>
                      <a:r>
                        <a:rPr lang="sl-SI" sz="1800" dirty="0" smtClean="0">
                          <a:effectLst/>
                        </a:rPr>
                        <a:t>EPZ)</a:t>
                      </a:r>
                      <a:r>
                        <a:rPr lang="sl-SI" sz="1800" baseline="30000" dirty="0" smtClean="0">
                          <a:effectLst/>
                        </a:rPr>
                        <a:t>2</a:t>
                      </a:r>
                      <a:endParaRPr lang="sl-SI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Izposoja enot na </a:t>
                      </a:r>
                      <a:r>
                        <a:rPr lang="sl-SI" sz="1800" dirty="0" smtClean="0">
                          <a:effectLst/>
                        </a:rPr>
                        <a:t>dom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2009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2013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2009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2013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2009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2013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2009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2013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6.198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230.290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242.589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232.520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605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601,25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12.453.434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12.797.329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</a:t>
                      </a:r>
                      <a:r>
                        <a:rPr lang="sl-SI" sz="1800" dirty="0" smtClean="0">
                          <a:effectLst/>
                        </a:rPr>
                        <a:t>se SK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7.814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395.293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507.233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494.624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1.146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1.164,12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23.112.109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25.505.450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79 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47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52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54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v OOK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3.615,6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- 4,2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- 0,6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+ 2,8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v vseh SK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4.958,8</a:t>
                      </a: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- 2,5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+ 1,6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24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+ 10,4 </a:t>
                      </a:r>
                      <a:r>
                        <a:rPr lang="sl-SI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sl-SI" sz="24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A8E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95072" y="4012053"/>
            <a:ext cx="63538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 smtClean="0" bmk="_Toc394410025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OOK </a:t>
            </a:r>
            <a:r>
              <a:rPr lang="sl-SI" altLang="sl-SI" b="1" dirty="0" bmk="_Toc394410025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primerjalno s celotno mrežo splošnih </a:t>
            </a:r>
            <a:r>
              <a:rPr lang="sl-SI" altLang="sl-SI" b="1" dirty="0" smtClean="0" bmk="_Toc394410025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knjižnic, 2009 </a:t>
            </a:r>
            <a:r>
              <a:rPr lang="sl-SI" altLang="sl-SI" b="1" dirty="0" bmk="_Toc394410025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2013 </a:t>
            </a:r>
            <a:endParaRPr lang="sl-SI" altLang="sl-SI" b="1" dirty="0" bmk="_Toc394410024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 bmk="_Toc394410024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Vir: BibSiSt </a:t>
            </a:r>
            <a:r>
              <a:rPr lang="sl-SI" altLang="sl-SI" b="1" dirty="0" err="1" bmk="_Toc394410024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sl-SI" altLang="sl-SI" b="1" dirty="0" bmk="_Toc394410024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altLang="sl-SI" b="1" dirty="0" smtClean="0" bmk="_Toc394410024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2010, 2014</a:t>
            </a:r>
            <a:endParaRPr lang="sl-SI" altLang="sl-SI" b="1" dirty="0" bmk="_Toc394410024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8524" y="4971355"/>
            <a:ext cx="85747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14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E-viri na daljavo: elektronske knjige (diplomske, magistrske, specialistične naloge in disertacije s celimi besedili), druge e-knjige, naročene podatkovne zbirke, lastne kreirane podatkovne zbirke, drugi digitalni dokumenti. </a:t>
            </a:r>
            <a:endParaRPr kumimoji="0" lang="sl-SI" altLang="sl-SI" sz="14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l-SI" altLang="sl-S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EPZ = ekvivalent polne zaposlitve </a:t>
            </a:r>
            <a:endParaRPr kumimoji="0" lang="sl-SI" altLang="sl-S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CD7-AF91-4054-818D-3081373ECD41}" type="datetime1">
              <a:rPr lang="sl-SI" smtClean="0"/>
              <a:t>15.9.2015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Sestanek direktorjev, koordinatorjev, 15. 9. 2015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2A0C-3EAF-4B45-B73B-66129E0AE3B8}" type="slidenum">
              <a:rPr lang="sl-SI" smtClean="0"/>
              <a:pPr/>
              <a:t>9</a:t>
            </a:fld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498376" y="1556792"/>
            <a:ext cx="81472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/>
                </a:solidFill>
              </a:rPr>
              <a:t>O</a:t>
            </a:r>
            <a:r>
              <a:rPr lang="sl-SI" sz="2400" dirty="0" smtClean="0">
                <a:solidFill>
                  <a:schemeClr val="bg1"/>
                </a:solidFill>
              </a:rPr>
              <a:t>d </a:t>
            </a:r>
            <a:r>
              <a:rPr lang="sl-SI" sz="2400" dirty="0">
                <a:solidFill>
                  <a:schemeClr val="bg1"/>
                </a:solidFill>
              </a:rPr>
              <a:t>2010 do 2013 </a:t>
            </a:r>
            <a:r>
              <a:rPr lang="sl-SI" sz="2400" dirty="0" smtClean="0">
                <a:solidFill>
                  <a:schemeClr val="bg1"/>
                </a:solidFill>
              </a:rPr>
              <a:t>je </a:t>
            </a:r>
            <a:r>
              <a:rPr lang="sl-SI" sz="2400" dirty="0">
                <a:solidFill>
                  <a:schemeClr val="bg1"/>
                </a:solidFill>
              </a:rPr>
              <a:t>tendenca povečanega nakupa neknjižnega gradiva in elektronskih </a:t>
            </a:r>
            <a:r>
              <a:rPr lang="sl-SI" sz="2400" dirty="0" smtClean="0">
                <a:solidFill>
                  <a:schemeClr val="bg1"/>
                </a:solidFill>
              </a:rPr>
              <a:t>virov.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/>
                </a:solidFill>
              </a:rPr>
              <a:t>Vse OOK imajo </a:t>
            </a:r>
            <a:r>
              <a:rPr lang="sl-SI" sz="2400" dirty="0" smtClean="0">
                <a:solidFill>
                  <a:schemeClr val="bg1"/>
                </a:solidFill>
              </a:rPr>
              <a:t>od </a:t>
            </a:r>
            <a:r>
              <a:rPr lang="sl-SI" sz="2400" b="1" dirty="0">
                <a:solidFill>
                  <a:schemeClr val="bg1"/>
                </a:solidFill>
              </a:rPr>
              <a:t>1. </a:t>
            </a:r>
            <a:r>
              <a:rPr lang="sl-SI" sz="2400" b="1" dirty="0" smtClean="0">
                <a:solidFill>
                  <a:schemeClr val="bg1"/>
                </a:solidFill>
              </a:rPr>
              <a:t>julija 2011 </a:t>
            </a:r>
            <a:r>
              <a:rPr lang="sl-SI" sz="2400" dirty="0">
                <a:solidFill>
                  <a:schemeClr val="bg1"/>
                </a:solidFill>
              </a:rPr>
              <a:t>zagotovljen dostop na daljavo do podatkovnih zbirk za vse člane knjižnic svojega </a:t>
            </a:r>
            <a:r>
              <a:rPr lang="sl-SI" sz="2400" dirty="0" smtClean="0">
                <a:solidFill>
                  <a:schemeClr val="bg1"/>
                </a:solidFill>
              </a:rPr>
              <a:t>območja.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bg1"/>
                </a:solidFill>
              </a:rPr>
              <a:t>V </a:t>
            </a:r>
            <a:r>
              <a:rPr lang="sl-SI" sz="2400" dirty="0">
                <a:solidFill>
                  <a:schemeClr val="bg1"/>
                </a:solidFill>
              </a:rPr>
              <a:t>letu 2013 </a:t>
            </a:r>
            <a:r>
              <a:rPr lang="sl-SI" sz="2400" dirty="0" smtClean="0">
                <a:solidFill>
                  <a:schemeClr val="bg1"/>
                </a:solidFill>
              </a:rPr>
              <a:t>prvič </a:t>
            </a:r>
            <a:r>
              <a:rPr lang="sl-SI" sz="2400" dirty="0">
                <a:solidFill>
                  <a:schemeClr val="bg1"/>
                </a:solidFill>
              </a:rPr>
              <a:t>od uveljavitve Pravilnika o </a:t>
            </a:r>
            <a:r>
              <a:rPr lang="sl-SI" sz="2400" dirty="0" smtClean="0">
                <a:solidFill>
                  <a:schemeClr val="bg1"/>
                </a:solidFill>
              </a:rPr>
              <a:t>OOK ugotavljamo, </a:t>
            </a:r>
            <a:r>
              <a:rPr lang="sl-SI" sz="2400" dirty="0">
                <a:solidFill>
                  <a:schemeClr val="bg1"/>
                </a:solidFill>
              </a:rPr>
              <a:t>da normativ ni bil dosežen na ravni celotne države</a:t>
            </a:r>
            <a:r>
              <a:rPr lang="sl-SI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44814</TotalTime>
  <Words>3929</Words>
  <Application>Microsoft Office PowerPoint</Application>
  <PresentationFormat>Diaprojekcija na zaslonu (4:3)</PresentationFormat>
  <Paragraphs>1248</Paragraphs>
  <Slides>46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2" baseType="lpstr">
      <vt:lpstr>SimSun</vt:lpstr>
      <vt:lpstr>Arial</vt:lpstr>
      <vt:lpstr>Calibri</vt:lpstr>
      <vt:lpstr>Symbol</vt:lpstr>
      <vt:lpstr>Times New Roman</vt:lpstr>
      <vt:lpstr>Officeova tema</vt:lpstr>
      <vt:lpstr>PowerPointova predstavitev</vt:lpstr>
      <vt:lpstr>Zakonske in druge podlage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Prirast števila inventarnih enot gradiva - 1. naloga (obvezni izvod, nakup)  na 1.000 prebivalcev območja OOK, 2010-2013</vt:lpstr>
      <vt:lpstr>Prirast enot gradiva iz naslova izvajanja prve posebne naloge OOK (nakup in obvezni izvod), 2010-2013 </vt:lpstr>
      <vt:lpstr>PowerPointova predstavitev</vt:lpstr>
      <vt:lpstr>PowerPointova predstavitev</vt:lpstr>
      <vt:lpstr>PowerPointova predstavitev</vt:lpstr>
      <vt:lpstr>PowerPointova predstavitev</vt:lpstr>
      <vt:lpstr>Delež včlanjenih prebivalcev s širšega območja v OOK (%), 2010-2013 </vt:lpstr>
      <vt:lpstr>Izposojeno gradivo članom širšega območja OOK (%), 2010-2013 </vt:lpstr>
      <vt:lpstr>PowerPointova predstavitev</vt:lpstr>
      <vt:lpstr>Število prijav preko NUK do podatkovnih zbirk po mesecih od 1. 7. 2011 do 31. 12. 2013</vt:lpstr>
      <vt:lpstr>2. Strokovna pomoč</vt:lpstr>
      <vt:lpstr>Analize, 2010-2013 </vt:lpstr>
      <vt:lpstr>PowerPointova predstavitev</vt:lpstr>
      <vt:lpstr>Skupni projekti na območju, sodelovanje </vt:lpstr>
      <vt:lpstr>Na nacionalni ravni je bilo v obdobju 2010-2013 izvedenih 9 projektov: </vt:lpstr>
      <vt:lpstr>Brezplačna medknjižnična izposoja za uporabnika, 2013 </vt:lpstr>
      <vt:lpstr>Promocija</vt:lpstr>
      <vt:lpstr>3. Koordinacija  zbiranja, obdelave in hranjenja domoznanskega gradiva</vt:lpstr>
      <vt:lpstr>Informiranje zavezancev za obvezni izvod (OI) in posredovanje informacije o zavezancih s svojega območja nacionalni knjižnici </vt:lpstr>
      <vt:lpstr>Kamra</vt:lpstr>
      <vt:lpstr>Kamra</vt:lpstr>
      <vt:lpstr>Kamra</vt:lpstr>
      <vt:lpstr>Kamra</vt:lpstr>
      <vt:lpstr>Kamra</vt:lpstr>
      <vt:lpstr>Sredstva, porabljena za digitalizacijo v obdobju od 2010 do 2013 (v EUR)  </vt:lpstr>
      <vt:lpstr>4. Usmerjanje in izločanje knjižničnega gradiva s svojega območja</vt:lpstr>
      <vt:lpstr>Število odpisanih inventarnih enot po območjih OOK v obdobju 2010 do 2013 </vt:lpstr>
      <vt:lpstr>Človeški viri</vt:lpstr>
      <vt:lpstr>Finančni viri</vt:lpstr>
      <vt:lpstr>Sredstva za izvajanje posebnih nalog OOK, 2010 do 2013 (v EUR)</vt:lpstr>
      <vt:lpstr>Koordinacija NUK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nuk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Knjiga.Si</dc:title>
  <dc:creator>Eva Kodrič</dc:creator>
  <cp:lastModifiedBy>Bina Trplan</cp:lastModifiedBy>
  <cp:revision>1452</cp:revision>
  <cp:lastPrinted>2015-09-11T13:39:13Z</cp:lastPrinted>
  <dcterms:created xsi:type="dcterms:W3CDTF">2009-11-18T14:26:52Z</dcterms:created>
  <dcterms:modified xsi:type="dcterms:W3CDTF">2015-09-15T07:40:42Z</dcterms:modified>
</cp:coreProperties>
</file>